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896" r:id="rId2"/>
    <p:sldId id="864" r:id="rId3"/>
    <p:sldId id="865" r:id="rId4"/>
    <p:sldId id="866" r:id="rId5"/>
    <p:sldId id="897" r:id="rId6"/>
    <p:sldId id="867" r:id="rId7"/>
    <p:sldId id="868" r:id="rId8"/>
    <p:sldId id="870" r:id="rId9"/>
    <p:sldId id="872" r:id="rId10"/>
    <p:sldId id="873" r:id="rId11"/>
    <p:sldId id="874" r:id="rId12"/>
    <p:sldId id="875" r:id="rId13"/>
    <p:sldId id="876" r:id="rId14"/>
    <p:sldId id="877" r:id="rId15"/>
    <p:sldId id="878" r:id="rId16"/>
    <p:sldId id="898" r:id="rId17"/>
    <p:sldId id="879" r:id="rId18"/>
    <p:sldId id="880" r:id="rId19"/>
    <p:sldId id="881" r:id="rId20"/>
    <p:sldId id="882" r:id="rId21"/>
    <p:sldId id="883" r:id="rId22"/>
    <p:sldId id="885" r:id="rId23"/>
    <p:sldId id="886" r:id="rId24"/>
    <p:sldId id="899" r:id="rId25"/>
    <p:sldId id="887" r:id="rId26"/>
    <p:sldId id="900" r:id="rId27"/>
    <p:sldId id="888" r:id="rId28"/>
    <p:sldId id="889" r:id="rId29"/>
    <p:sldId id="890" r:id="rId30"/>
    <p:sldId id="901" r:id="rId31"/>
    <p:sldId id="891" r:id="rId32"/>
    <p:sldId id="892" r:id="rId33"/>
    <p:sldId id="893" r:id="rId34"/>
    <p:sldId id="894" r:id="rId35"/>
    <p:sldId id="895" r:id="rId36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66"/>
    <a:srgbClr val="CC9900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 varScale="1">
        <p:scale>
          <a:sx n="68" d="100"/>
          <a:sy n="68" d="100"/>
        </p:scale>
        <p:origin x="11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913" y="6453188"/>
            <a:ext cx="792162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 userDrawn="1"/>
        </p:nvSpPr>
        <p:spPr>
          <a:xfrm>
            <a:off x="8328871" y="6553200"/>
            <a:ext cx="483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88FFEBC-B695-4A04-A503-C39F836099D3}" type="slidenum">
              <a:rPr lang="en-US" smtClean="0"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ic-world.com/verilog/index.html" TargetMode="External"/><Relationship Id="rId2" Type="http://schemas.openxmlformats.org/officeDocument/2006/relationships/hyperlink" Target="http://ipe-iperic-srv1.ipe.kit.edu/doc/dds/ss18/lecture/hdl/hdl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skubuntu.com/" TargetMode="External"/><Relationship Id="rId4" Type="http://schemas.openxmlformats.org/officeDocument/2006/relationships/hyperlink" Target="https://stackoverflow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Vorlesung 4</a:t>
            </a:r>
            <a:br>
              <a:rPr lang="de-DE" dirty="0" smtClean="0"/>
            </a:br>
            <a:r>
              <a:rPr lang="de-DE" dirty="0" err="1" smtClean="0"/>
              <a:t>Verilog</a:t>
            </a:r>
            <a:r>
              <a:rPr lang="de-DE" dirty="0" smtClean="0"/>
              <a:t> </a:t>
            </a:r>
            <a:r>
              <a:rPr lang="de-DE" dirty="0" smtClean="0"/>
              <a:t>Sprache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39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Priorität von Operatoren</a:t>
            </a:r>
          </a:p>
          <a:p>
            <a:r>
              <a:rPr lang="de-DE" dirty="0" err="1"/>
              <a:t>Unary</a:t>
            </a:r>
            <a:r>
              <a:rPr lang="de-DE" dirty="0"/>
              <a:t>, </a:t>
            </a:r>
            <a:r>
              <a:rPr lang="de-DE" dirty="0" err="1"/>
              <a:t>Multiply</a:t>
            </a:r>
            <a:r>
              <a:rPr lang="de-DE" dirty="0"/>
              <a:t>, </a:t>
            </a:r>
            <a:r>
              <a:rPr lang="de-DE" dirty="0" err="1"/>
              <a:t>Divide</a:t>
            </a:r>
            <a:r>
              <a:rPr lang="de-DE" dirty="0"/>
              <a:t>, </a:t>
            </a:r>
            <a:r>
              <a:rPr lang="de-DE" dirty="0" err="1" smtClean="0"/>
              <a:t>Modulus</a:t>
            </a:r>
            <a:r>
              <a:rPr lang="de-DE" dirty="0"/>
              <a:t> </a:t>
            </a:r>
          </a:p>
          <a:p>
            <a:r>
              <a:rPr lang="de-DE" dirty="0"/>
              <a:t>!, ~, *, /, </a:t>
            </a:r>
            <a:r>
              <a:rPr lang="de-DE" dirty="0" smtClean="0"/>
              <a:t>%</a:t>
            </a:r>
            <a:r>
              <a:rPr lang="de-DE" dirty="0"/>
              <a:t> </a:t>
            </a:r>
          </a:p>
          <a:p>
            <a:r>
              <a:rPr lang="de-DE" dirty="0"/>
              <a:t>Add, </a:t>
            </a:r>
            <a:r>
              <a:rPr lang="de-DE" dirty="0" err="1"/>
              <a:t>Subtract</a:t>
            </a:r>
            <a:r>
              <a:rPr lang="de-DE" dirty="0"/>
              <a:t>, </a:t>
            </a:r>
            <a:r>
              <a:rPr lang="de-DE" dirty="0" err="1" smtClean="0"/>
              <a:t>Shift</a:t>
            </a:r>
            <a:r>
              <a:rPr lang="de-DE" dirty="0"/>
              <a:t> </a:t>
            </a:r>
          </a:p>
          <a:p>
            <a:r>
              <a:rPr lang="de-DE" dirty="0"/>
              <a:t>+, - , &lt;&lt;, </a:t>
            </a:r>
            <a:r>
              <a:rPr lang="de-DE" dirty="0" smtClean="0"/>
              <a:t>&gt;&gt;</a:t>
            </a:r>
            <a:r>
              <a:rPr lang="de-DE" dirty="0"/>
              <a:t> </a:t>
            </a:r>
          </a:p>
          <a:p>
            <a:r>
              <a:rPr lang="de-DE" dirty="0"/>
              <a:t>Relation, </a:t>
            </a:r>
            <a:r>
              <a:rPr lang="de-DE" dirty="0" err="1" smtClean="0"/>
              <a:t>Equality</a:t>
            </a:r>
            <a:r>
              <a:rPr lang="de-DE" dirty="0"/>
              <a:t> </a:t>
            </a:r>
          </a:p>
          <a:p>
            <a:r>
              <a:rPr lang="de-DE" dirty="0" smtClean="0"/>
              <a:t>&lt;,&gt;,&lt;=,&gt;=,==,!=,===,!==</a:t>
            </a:r>
            <a:r>
              <a:rPr lang="de-DE" dirty="0"/>
              <a:t> </a:t>
            </a:r>
          </a:p>
          <a:p>
            <a:r>
              <a:rPr lang="de-DE" dirty="0" err="1"/>
              <a:t>Reduction</a:t>
            </a:r>
            <a:endParaRPr lang="de-DE" dirty="0"/>
          </a:p>
          <a:p>
            <a:r>
              <a:rPr lang="de-DE" dirty="0"/>
              <a:t> </a:t>
            </a:r>
            <a:r>
              <a:rPr lang="de-DE" dirty="0" smtClean="0"/>
              <a:t>&amp;, </a:t>
            </a:r>
            <a:r>
              <a:rPr lang="de-DE" dirty="0"/>
              <a:t>!&amp;,^,^~,|,~|</a:t>
            </a:r>
          </a:p>
          <a:p>
            <a:r>
              <a:rPr lang="de-DE" dirty="0"/>
              <a:t> </a:t>
            </a:r>
            <a:r>
              <a:rPr lang="de-DE" dirty="0" err="1" smtClean="0"/>
              <a:t>Logic</a:t>
            </a:r>
            <a:r>
              <a:rPr lang="de-DE" dirty="0"/>
              <a:t> </a:t>
            </a:r>
          </a:p>
          <a:p>
            <a:r>
              <a:rPr lang="de-DE" dirty="0"/>
              <a:t>&amp;&amp;, </a:t>
            </a:r>
            <a:r>
              <a:rPr lang="de-DE" dirty="0" smtClean="0"/>
              <a:t>||</a:t>
            </a:r>
            <a:r>
              <a:rPr lang="de-DE" dirty="0"/>
              <a:t> </a:t>
            </a:r>
          </a:p>
          <a:p>
            <a:r>
              <a:rPr lang="de-DE" dirty="0" err="1" smtClean="0"/>
              <a:t>Conditional</a:t>
            </a:r>
            <a:r>
              <a:rPr lang="de-DE" dirty="0"/>
              <a:t> </a:t>
            </a:r>
          </a:p>
          <a:p>
            <a:r>
              <a:rPr lang="de-DE" dirty="0"/>
              <a:t>? 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853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Weitere </a:t>
            </a:r>
            <a:r>
              <a:rPr lang="de-DE" dirty="0" smtClean="0"/>
              <a:t>Sprachelemente sind </a:t>
            </a:r>
            <a:r>
              <a:rPr lang="de-DE" dirty="0"/>
              <a:t>die Prozedur </a:t>
            </a:r>
            <a:r>
              <a:rPr lang="de-DE" dirty="0" smtClean="0"/>
              <a:t>Blöcke</a:t>
            </a:r>
          </a:p>
          <a:p>
            <a:r>
              <a:rPr lang="de-DE" dirty="0" smtClean="0"/>
              <a:t>Typ1: „initial“</a:t>
            </a:r>
          </a:p>
          <a:p>
            <a:pPr lvl="1"/>
            <a:r>
              <a:rPr lang="de-DE" dirty="0" smtClean="0"/>
              <a:t>Initial-Block</a:t>
            </a:r>
            <a:r>
              <a:rPr lang="de-DE" dirty="0"/>
              <a:t>, wird nur einmal am Anfang der Simulation ausgeführt, im Zeitpunkt </a:t>
            </a:r>
            <a:r>
              <a:rPr lang="de-DE" dirty="0" smtClean="0"/>
              <a:t>0</a:t>
            </a:r>
          </a:p>
          <a:p>
            <a:r>
              <a:rPr lang="de-DE" dirty="0" smtClean="0"/>
              <a:t>Typ2: „</a:t>
            </a:r>
            <a:r>
              <a:rPr lang="de-DE" dirty="0" err="1" smtClean="0"/>
              <a:t>always</a:t>
            </a:r>
            <a:r>
              <a:rPr lang="de-DE" dirty="0" smtClean="0"/>
              <a:t>“</a:t>
            </a:r>
          </a:p>
          <a:p>
            <a:pPr lvl="1"/>
            <a:r>
              <a:rPr lang="de-DE" dirty="0" err="1" smtClean="0"/>
              <a:t>Always</a:t>
            </a:r>
            <a:r>
              <a:rPr lang="de-DE" dirty="0" smtClean="0"/>
              <a:t>-Block kann eine </a:t>
            </a:r>
            <a:r>
              <a:rPr lang="de-DE" dirty="0"/>
              <a:t>Sensitivitätsliste </a:t>
            </a:r>
            <a:r>
              <a:rPr lang="de-DE" dirty="0" smtClean="0"/>
              <a:t>haben</a:t>
            </a:r>
          </a:p>
          <a:p>
            <a:pPr lvl="1"/>
            <a:r>
              <a:rPr lang="de-DE" dirty="0" err="1"/>
              <a:t>Always</a:t>
            </a:r>
            <a:r>
              <a:rPr lang="de-DE" dirty="0"/>
              <a:t>-Block</a:t>
            </a:r>
            <a:r>
              <a:rPr lang="de-DE" dirty="0" smtClean="0"/>
              <a:t> wird </a:t>
            </a:r>
            <a:r>
              <a:rPr lang="de-DE" dirty="0"/>
              <a:t>immer </a:t>
            </a:r>
            <a:r>
              <a:rPr lang="de-DE" dirty="0" smtClean="0"/>
              <a:t>ausgeführt </a:t>
            </a:r>
            <a:r>
              <a:rPr lang="de-DE" dirty="0"/>
              <a:t>wenn sich die Signale in der Sensitivitätsliste </a:t>
            </a:r>
            <a:r>
              <a:rPr lang="de-DE" dirty="0" smtClean="0"/>
              <a:t>ändern, oder generell wenn das Ereignis aus der Liste stattfindet</a:t>
            </a:r>
            <a:endParaRPr lang="de-DE" dirty="0"/>
          </a:p>
          <a:p>
            <a:endParaRPr lang="de-DE" dirty="0"/>
          </a:p>
          <a:p>
            <a:r>
              <a:rPr lang="de-DE" dirty="0"/>
              <a:t>Sequenzielle Schaltungen werden normalerweise mit </a:t>
            </a:r>
            <a:r>
              <a:rPr lang="de-DE" dirty="0" err="1"/>
              <a:t>always</a:t>
            </a:r>
            <a:r>
              <a:rPr lang="de-DE" dirty="0"/>
              <a:t> Blöcken beschrieben deren Trigger Signale flanken-sensitiv sind. Normalerweise werden </a:t>
            </a:r>
            <a:r>
              <a:rPr lang="de-DE" dirty="0" err="1"/>
              <a:t>nonblocking</a:t>
            </a:r>
            <a:r>
              <a:rPr lang="de-DE" dirty="0"/>
              <a:t> Zuweisungen benutzt</a:t>
            </a:r>
          </a:p>
          <a:p>
            <a:r>
              <a:rPr lang="de-DE" dirty="0"/>
              <a:t>Falls wir mehrere </a:t>
            </a:r>
            <a:r>
              <a:rPr lang="de-DE" dirty="0" err="1"/>
              <a:t>always</a:t>
            </a:r>
            <a:r>
              <a:rPr lang="de-DE" dirty="0"/>
              <a:t> </a:t>
            </a:r>
            <a:r>
              <a:rPr lang="de-DE" dirty="0" err="1"/>
              <a:t>blöcke</a:t>
            </a:r>
            <a:r>
              <a:rPr lang="de-DE" dirty="0"/>
              <a:t> im Module haben, werden alle in Parallel ausgeführt. Manchmal führt es zu einer </a:t>
            </a:r>
            <a:r>
              <a:rPr lang="de-DE" dirty="0" err="1"/>
              <a:t>race</a:t>
            </a:r>
            <a:r>
              <a:rPr lang="de-DE" dirty="0"/>
              <a:t> </a:t>
            </a:r>
            <a:r>
              <a:rPr lang="de-DE" dirty="0" err="1"/>
              <a:t>condition</a:t>
            </a:r>
            <a:r>
              <a:rPr lang="de-DE" dirty="0"/>
              <a:t> oder zum Fehler wenn ein </a:t>
            </a:r>
            <a:r>
              <a:rPr lang="de-DE" dirty="0" err="1"/>
              <a:t>register</a:t>
            </a:r>
            <a:r>
              <a:rPr lang="de-DE" dirty="0"/>
              <a:t> in Mehreren Blöcken überschrieben wird</a:t>
            </a:r>
          </a:p>
          <a:p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685800" y="5181600"/>
            <a:ext cx="243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always @(</a:t>
            </a:r>
            <a:r>
              <a:rPr lang="en-US" dirty="0" err="1"/>
              <a:t>posedge</a:t>
            </a:r>
            <a:r>
              <a:rPr lang="en-US" dirty="0"/>
              <a:t> clock) begin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      value &lt;= value +1;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6" name="Textfeld 5"/>
          <p:cNvSpPr txBox="1"/>
          <p:nvPr/>
        </p:nvSpPr>
        <p:spPr>
          <a:xfrm>
            <a:off x="3581400" y="5181600"/>
            <a:ext cx="243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dirty="0" err="1"/>
              <a:t>always</a:t>
            </a:r>
            <a:r>
              <a:rPr lang="de-DE" dirty="0"/>
              <a:t> </a:t>
            </a:r>
            <a:r>
              <a:rPr lang="de-DE" dirty="0" err="1" smtClean="0"/>
              <a:t>begin</a:t>
            </a:r>
            <a:endParaRPr lang="de-DE" dirty="0" smtClean="0"/>
          </a:p>
          <a:p>
            <a:pPr algn="l"/>
            <a:endParaRPr lang="de-DE" dirty="0"/>
          </a:p>
          <a:p>
            <a:pPr algn="l"/>
            <a:r>
              <a:rPr lang="de-DE" dirty="0" smtClean="0"/>
              <a:t>	#</a:t>
            </a:r>
            <a:r>
              <a:rPr lang="de-DE" dirty="0"/>
              <a:t>5 </a:t>
            </a:r>
            <a:r>
              <a:rPr lang="de-DE" dirty="0" err="1"/>
              <a:t>clk</a:t>
            </a:r>
            <a:r>
              <a:rPr lang="de-DE" dirty="0"/>
              <a:t> =  ! </a:t>
            </a:r>
            <a:r>
              <a:rPr lang="de-DE" dirty="0" err="1"/>
              <a:t>clk</a:t>
            </a:r>
            <a:r>
              <a:rPr lang="de-DE" dirty="0" smtClean="0"/>
              <a:t>;</a:t>
            </a:r>
          </a:p>
          <a:p>
            <a:pPr algn="l"/>
            <a:endParaRPr lang="de-DE" dirty="0" smtClean="0"/>
          </a:p>
          <a:p>
            <a:pPr algn="l"/>
            <a:r>
              <a:rPr lang="de-DE" dirty="0" smtClean="0"/>
              <a:t>end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57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Prozedurzuweisungen „a=b“ werden </a:t>
            </a:r>
            <a:r>
              <a:rPr lang="de-DE" dirty="0"/>
              <a:t>in Prozedurblöcken verwendet, sie weisen die Werte den Registern zu. Sie können keine Zuweisung </a:t>
            </a:r>
            <a:r>
              <a:rPr lang="de-DE" dirty="0" smtClean="0"/>
              <a:t>dem </a:t>
            </a:r>
            <a:r>
              <a:rPr lang="de-DE" dirty="0"/>
              <a:t>Typ </a:t>
            </a:r>
            <a:r>
              <a:rPr lang="de-DE" dirty="0" err="1"/>
              <a:t>wire</a:t>
            </a:r>
            <a:r>
              <a:rPr lang="de-DE" dirty="0"/>
              <a:t> </a:t>
            </a:r>
            <a:r>
              <a:rPr lang="de-DE" dirty="0" smtClean="0"/>
              <a:t>machen (s. später „</a:t>
            </a:r>
            <a:r>
              <a:rPr lang="de-DE" dirty="0" err="1" smtClean="0"/>
              <a:t>assign</a:t>
            </a:r>
            <a:r>
              <a:rPr lang="de-DE" dirty="0" smtClean="0"/>
              <a:t>“)</a:t>
            </a:r>
            <a:endParaRPr lang="de-DE" dirty="0"/>
          </a:p>
          <a:p>
            <a:r>
              <a:rPr lang="de-DE" dirty="0"/>
              <a:t>Man kann den Wert eines </a:t>
            </a:r>
            <a:r>
              <a:rPr lang="de-DE" dirty="0" err="1" smtClean="0"/>
              <a:t>wire</a:t>
            </a:r>
            <a:r>
              <a:rPr lang="de-DE" dirty="0"/>
              <a:t>-</a:t>
            </a:r>
            <a:r>
              <a:rPr lang="de-DE" dirty="0" smtClean="0"/>
              <a:t>Drivers dem Register zuweisen</a:t>
            </a:r>
          </a:p>
          <a:p>
            <a:r>
              <a:rPr lang="de-DE" dirty="0"/>
              <a:t>Falls ein Prozedurblock mehrere Zeilen (Ausdrücke) </a:t>
            </a:r>
            <a:r>
              <a:rPr lang="de-DE" dirty="0" smtClean="0"/>
              <a:t>enthält, </a:t>
            </a:r>
            <a:r>
              <a:rPr lang="de-DE" dirty="0"/>
              <a:t>werden sie in ein </a:t>
            </a:r>
            <a:r>
              <a:rPr lang="de-DE" dirty="0" err="1"/>
              <a:t>begin</a:t>
            </a:r>
            <a:r>
              <a:rPr lang="de-DE" dirty="0"/>
              <a:t> - end oder ausnahmsweise </a:t>
            </a:r>
            <a:r>
              <a:rPr lang="de-DE" dirty="0" err="1"/>
              <a:t>join</a:t>
            </a:r>
            <a:r>
              <a:rPr lang="de-DE" dirty="0"/>
              <a:t> – </a:t>
            </a:r>
            <a:r>
              <a:rPr lang="de-DE" dirty="0" err="1"/>
              <a:t>fork</a:t>
            </a:r>
            <a:r>
              <a:rPr lang="de-DE" dirty="0"/>
              <a:t> block gruppiert. Alle Befehle in einem </a:t>
            </a:r>
            <a:r>
              <a:rPr lang="de-DE" dirty="0" err="1"/>
              <a:t>fork</a:t>
            </a:r>
            <a:r>
              <a:rPr lang="de-DE" dirty="0"/>
              <a:t> – </a:t>
            </a:r>
            <a:r>
              <a:rPr lang="de-DE" dirty="0" err="1"/>
              <a:t>join</a:t>
            </a:r>
            <a:r>
              <a:rPr lang="de-DE" dirty="0"/>
              <a:t> werden parallel </a:t>
            </a:r>
            <a:r>
              <a:rPr lang="de-DE" dirty="0" smtClean="0"/>
              <a:t>gemacht</a:t>
            </a:r>
            <a:endParaRPr lang="de-DE" dirty="0"/>
          </a:p>
          <a:p>
            <a:r>
              <a:rPr lang="de-DE" dirty="0"/>
              <a:t>Prozedurale Zuweisungen können </a:t>
            </a:r>
            <a:r>
              <a:rPr lang="de-DE" dirty="0" err="1"/>
              <a:t>blocking</a:t>
            </a:r>
            <a:r>
              <a:rPr lang="de-DE" dirty="0"/>
              <a:t> und </a:t>
            </a:r>
            <a:r>
              <a:rPr lang="de-DE" dirty="0" err="1"/>
              <a:t>nonblocking</a:t>
            </a:r>
            <a:r>
              <a:rPr lang="de-DE" dirty="0"/>
              <a:t> sein.</a:t>
            </a:r>
          </a:p>
          <a:p>
            <a:r>
              <a:rPr lang="de-DE" dirty="0" err="1"/>
              <a:t>Blocking</a:t>
            </a:r>
            <a:r>
              <a:rPr lang="de-DE" dirty="0"/>
              <a:t> werden in der Reihenfolge ausgeführt wie sie geschrieben wurden. Eine Zeile </a:t>
            </a:r>
            <a:r>
              <a:rPr lang="de-DE" dirty="0" smtClean="0"/>
              <a:t>blockiert </a:t>
            </a:r>
            <a:r>
              <a:rPr lang="de-DE" dirty="0"/>
              <a:t>die Ausführung der nächsten, deswegen der Name. </a:t>
            </a:r>
            <a:r>
              <a:rPr lang="de-DE" dirty="0" err="1"/>
              <a:t>Blocking</a:t>
            </a:r>
            <a:r>
              <a:rPr lang="de-DE" dirty="0"/>
              <a:t> Zuweisungen </a:t>
            </a:r>
            <a:r>
              <a:rPr lang="de-DE" dirty="0" smtClean="0"/>
              <a:t>werden </a:t>
            </a:r>
            <a:r>
              <a:rPr lang="de-DE" dirty="0"/>
              <a:t>mit den </a:t>
            </a:r>
            <a:r>
              <a:rPr lang="de-DE" dirty="0" smtClean="0"/>
              <a:t>Symbol „=„ gemacht</a:t>
            </a:r>
          </a:p>
          <a:p>
            <a:r>
              <a:rPr lang="de-DE" dirty="0" err="1"/>
              <a:t>Nonblocking</a:t>
            </a:r>
            <a:r>
              <a:rPr lang="de-DE" dirty="0"/>
              <a:t> Zuweisungen werden in Parallel </a:t>
            </a:r>
            <a:r>
              <a:rPr lang="de-DE" dirty="0" smtClean="0"/>
              <a:t>ausgeführt</a:t>
            </a:r>
            <a:r>
              <a:rPr lang="de-DE" dirty="0"/>
              <a:t>. Sie </a:t>
            </a:r>
            <a:r>
              <a:rPr lang="de-DE" dirty="0" smtClean="0"/>
              <a:t>blockieren </a:t>
            </a:r>
            <a:r>
              <a:rPr lang="de-DE" dirty="0"/>
              <a:t>sich nicht. Symbol </a:t>
            </a:r>
            <a:r>
              <a:rPr lang="de-DE" dirty="0" smtClean="0"/>
              <a:t>„&lt;=„ </a:t>
            </a:r>
            <a:r>
              <a:rPr lang="de-DE" dirty="0"/>
              <a:t>wird </a:t>
            </a:r>
            <a:r>
              <a:rPr lang="de-DE" dirty="0" smtClean="0"/>
              <a:t>verwendet</a:t>
            </a:r>
            <a:endParaRPr lang="de-DE" dirty="0"/>
          </a:p>
          <a:p>
            <a:endParaRPr lang="de-DE" dirty="0"/>
          </a:p>
          <a:p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838200" y="5029200"/>
            <a:ext cx="243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always @(</a:t>
            </a:r>
            <a:r>
              <a:rPr lang="en-US" dirty="0" err="1"/>
              <a:t>posedge</a:t>
            </a:r>
            <a:r>
              <a:rPr lang="en-US" dirty="0"/>
              <a:t> clock) begin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      value &lt;= value +1;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6" name="Rechteck 5"/>
          <p:cNvSpPr/>
          <p:nvPr/>
        </p:nvSpPr>
        <p:spPr>
          <a:xfrm>
            <a:off x="4038600" y="5029200"/>
            <a:ext cx="1828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/>
              <a:t> initial begin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      </a:t>
            </a:r>
            <a:r>
              <a:rPr lang="en-US" dirty="0" err="1"/>
              <a:t>clk</a:t>
            </a:r>
            <a:r>
              <a:rPr lang="en-US" dirty="0"/>
              <a:t> = 0; // 0 </a:t>
            </a:r>
            <a:r>
              <a:rPr lang="en-US" dirty="0" smtClean="0"/>
              <a:t>Value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192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Conditional</a:t>
            </a:r>
            <a:r>
              <a:rPr lang="de-DE" dirty="0" smtClean="0"/>
              <a:t>-Statements</a:t>
            </a:r>
            <a:r>
              <a:rPr lang="de-DE" dirty="0"/>
              <a:t> </a:t>
            </a:r>
            <a:r>
              <a:rPr lang="de-DE" dirty="0" smtClean="0"/>
              <a:t>(bedingte Anweisungen)</a:t>
            </a:r>
            <a:endParaRPr lang="de-DE" dirty="0"/>
          </a:p>
          <a:p>
            <a:r>
              <a:rPr lang="de-DE" dirty="0" err="1"/>
              <a:t>if</a:t>
            </a:r>
            <a:r>
              <a:rPr lang="de-DE" dirty="0"/>
              <a:t>, </a:t>
            </a:r>
            <a:r>
              <a:rPr lang="de-DE" dirty="0" err="1"/>
              <a:t>else</a:t>
            </a:r>
            <a:r>
              <a:rPr lang="de-DE" dirty="0"/>
              <a:t>, </a:t>
            </a:r>
            <a:r>
              <a:rPr lang="de-DE" dirty="0" err="1"/>
              <a:t>case</a:t>
            </a:r>
            <a:endParaRPr lang="de-DE" dirty="0"/>
          </a:p>
          <a:p>
            <a:r>
              <a:rPr lang="de-DE" dirty="0" smtClean="0"/>
              <a:t>Prioritätslogik = verkettete </a:t>
            </a:r>
            <a:r>
              <a:rPr lang="de-DE" dirty="0" err="1"/>
              <a:t>if-else</a:t>
            </a:r>
            <a:r>
              <a:rPr lang="de-DE" dirty="0"/>
              <a:t> </a:t>
            </a:r>
            <a:r>
              <a:rPr lang="de-DE" dirty="0" smtClean="0"/>
              <a:t>Anweisungen</a:t>
            </a:r>
            <a:endParaRPr lang="de-DE" dirty="0"/>
          </a:p>
          <a:p>
            <a:r>
              <a:rPr lang="de-DE" dirty="0"/>
              <a:t>Wenn wir </a:t>
            </a:r>
            <a:r>
              <a:rPr lang="de-DE" dirty="0" smtClean="0"/>
              <a:t>keine </a:t>
            </a:r>
            <a:r>
              <a:rPr lang="de-DE" dirty="0"/>
              <a:t>Prioritätslogik brauchen, weil wir wissen dass nur ein Signal in einem Moment aktiv </a:t>
            </a:r>
            <a:r>
              <a:rPr lang="de-DE" dirty="0" smtClean="0"/>
              <a:t>sein kann, </a:t>
            </a:r>
            <a:r>
              <a:rPr lang="de-DE" dirty="0"/>
              <a:t>verwenden wir nur </a:t>
            </a:r>
            <a:r>
              <a:rPr lang="de-DE" dirty="0" err="1" smtClean="0"/>
              <a:t>if</a:t>
            </a:r>
            <a:endParaRPr lang="de-DE" dirty="0"/>
          </a:p>
          <a:p>
            <a:r>
              <a:rPr lang="de-DE" dirty="0"/>
              <a:t>Logische Implementierung von Prioritätslogik ist </a:t>
            </a:r>
            <a:r>
              <a:rPr lang="de-DE" dirty="0" smtClean="0"/>
              <a:t>komplexer</a:t>
            </a:r>
          </a:p>
          <a:p>
            <a:r>
              <a:rPr lang="de-DE" dirty="0"/>
              <a:t>Statt viele </a:t>
            </a:r>
            <a:r>
              <a:rPr lang="de-DE" dirty="0" smtClean="0"/>
              <a:t>verkettete </a:t>
            </a:r>
            <a:r>
              <a:rPr lang="de-DE" dirty="0" err="1"/>
              <a:t>if</a:t>
            </a:r>
            <a:r>
              <a:rPr lang="de-DE" dirty="0"/>
              <a:t> – </a:t>
            </a:r>
            <a:r>
              <a:rPr lang="de-DE" dirty="0" err="1"/>
              <a:t>else</a:t>
            </a:r>
            <a:r>
              <a:rPr lang="de-DE" dirty="0"/>
              <a:t> </a:t>
            </a:r>
            <a:r>
              <a:rPr lang="de-DE" dirty="0" smtClean="0"/>
              <a:t>Anweisungen </a:t>
            </a:r>
            <a:r>
              <a:rPr lang="de-DE" dirty="0"/>
              <a:t>zu schreiben, eine für jeden Eingangswert den wir suchen, können wir einen </a:t>
            </a:r>
            <a:r>
              <a:rPr lang="de-DE" dirty="0" err="1"/>
              <a:t>case</a:t>
            </a:r>
            <a:r>
              <a:rPr lang="de-DE" dirty="0"/>
              <a:t> Befehl verwenden</a:t>
            </a:r>
          </a:p>
          <a:p>
            <a:endParaRPr lang="de-DE" dirty="0" smtClean="0"/>
          </a:p>
        </p:txBody>
      </p:sp>
      <p:sp>
        <p:nvSpPr>
          <p:cNvPr id="5" name="Textfeld 4"/>
          <p:cNvSpPr txBox="1"/>
          <p:nvPr/>
        </p:nvSpPr>
        <p:spPr>
          <a:xfrm>
            <a:off x="533400" y="3657600"/>
            <a:ext cx="338265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always @(</a:t>
            </a:r>
            <a:r>
              <a:rPr lang="en-US" dirty="0" err="1"/>
              <a:t>posedge</a:t>
            </a:r>
            <a:r>
              <a:rPr lang="en-US" dirty="0"/>
              <a:t> </a:t>
            </a:r>
            <a:r>
              <a:rPr lang="en-US" dirty="0" err="1"/>
              <a:t>clk</a:t>
            </a:r>
            <a:r>
              <a:rPr lang="en-US" dirty="0"/>
              <a:t> or </a:t>
            </a:r>
            <a:r>
              <a:rPr lang="en-US" dirty="0" err="1"/>
              <a:t>posedge</a:t>
            </a:r>
            <a:r>
              <a:rPr lang="en-US" dirty="0"/>
              <a:t> reset) begin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if </a:t>
            </a:r>
            <a:r>
              <a:rPr lang="en-US" dirty="0"/>
              <a:t>(reset) begin</a:t>
            </a:r>
          </a:p>
          <a:p>
            <a:pPr algn="l"/>
            <a:r>
              <a:rPr lang="en-US" dirty="0"/>
              <a:t>      output &lt;= 0;</a:t>
            </a:r>
          </a:p>
          <a:p>
            <a:pPr algn="l"/>
            <a:r>
              <a:rPr lang="en-US" dirty="0"/>
              <a:t>   end</a:t>
            </a:r>
          </a:p>
          <a:p>
            <a:pPr algn="l"/>
            <a:r>
              <a:rPr lang="en-US" dirty="0"/>
              <a:t>   else begin</a:t>
            </a:r>
          </a:p>
          <a:p>
            <a:pPr algn="l"/>
            <a:r>
              <a:rPr lang="en-US" dirty="0"/>
              <a:t>      output &lt;= output + 1;</a:t>
            </a:r>
          </a:p>
          <a:p>
            <a:pPr algn="l"/>
            <a:r>
              <a:rPr lang="en-US" dirty="0"/>
              <a:t>   end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858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Schleifen</a:t>
            </a:r>
            <a:endParaRPr lang="de-DE" dirty="0"/>
          </a:p>
          <a:p>
            <a:r>
              <a:rPr lang="de-DE" dirty="0" err="1"/>
              <a:t>forever</a:t>
            </a:r>
            <a:endParaRPr lang="de-DE" dirty="0"/>
          </a:p>
          <a:p>
            <a:r>
              <a:rPr lang="de-DE" dirty="0" err="1"/>
              <a:t>repeat</a:t>
            </a:r>
            <a:endParaRPr lang="de-DE" dirty="0"/>
          </a:p>
          <a:p>
            <a:r>
              <a:rPr lang="de-DE" dirty="0" err="1"/>
              <a:t>while</a:t>
            </a:r>
            <a:endParaRPr lang="de-DE" dirty="0"/>
          </a:p>
          <a:p>
            <a:r>
              <a:rPr lang="de-DE" dirty="0" err="1"/>
              <a:t>for</a:t>
            </a:r>
            <a:endParaRPr lang="de-D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727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Kontinuierliche Zuweisungen </a:t>
            </a:r>
            <a:r>
              <a:rPr lang="de-DE" dirty="0" smtClean="0"/>
              <a:t>(Wort „</a:t>
            </a:r>
            <a:r>
              <a:rPr lang="de-DE" dirty="0" err="1" smtClean="0"/>
              <a:t>assign</a:t>
            </a:r>
            <a:r>
              <a:rPr lang="de-DE" dirty="0" smtClean="0"/>
              <a:t>“) werden außerhalb </a:t>
            </a:r>
            <a:r>
              <a:rPr lang="de-DE" dirty="0"/>
              <a:t>von </a:t>
            </a:r>
            <a:r>
              <a:rPr lang="de-DE" dirty="0" smtClean="0"/>
              <a:t>Prozedurblöcken </a:t>
            </a:r>
            <a:r>
              <a:rPr lang="de-DE" dirty="0"/>
              <a:t>verwendet um kombinatorische </a:t>
            </a:r>
            <a:r>
              <a:rPr lang="de-DE" dirty="0" smtClean="0"/>
              <a:t>Logik </a:t>
            </a:r>
            <a:r>
              <a:rPr lang="de-DE" dirty="0"/>
              <a:t>zu </a:t>
            </a:r>
            <a:r>
              <a:rPr lang="de-DE" dirty="0" smtClean="0"/>
              <a:t>beschreiben</a:t>
            </a:r>
            <a:endParaRPr lang="de-DE" dirty="0"/>
          </a:p>
          <a:p>
            <a:r>
              <a:rPr lang="de-DE" dirty="0"/>
              <a:t>Die linke Seite von einem </a:t>
            </a:r>
            <a:r>
              <a:rPr lang="de-DE" dirty="0" smtClean="0"/>
              <a:t>„</a:t>
            </a:r>
            <a:r>
              <a:rPr lang="de-DE" dirty="0" err="1" smtClean="0"/>
              <a:t>assign</a:t>
            </a:r>
            <a:r>
              <a:rPr lang="de-DE" dirty="0" smtClean="0"/>
              <a:t>“ </a:t>
            </a:r>
            <a:r>
              <a:rPr lang="de-DE" dirty="0"/>
              <a:t>muss eine </a:t>
            </a:r>
            <a:r>
              <a:rPr lang="de-DE" dirty="0" smtClean="0"/>
              <a:t>„</a:t>
            </a:r>
            <a:r>
              <a:rPr lang="de-DE" dirty="0" err="1" smtClean="0"/>
              <a:t>wire</a:t>
            </a:r>
            <a:r>
              <a:rPr lang="de-DE" dirty="0" smtClean="0"/>
              <a:t>“ sein</a:t>
            </a:r>
            <a:r>
              <a:rPr lang="de-DE" dirty="0"/>
              <a:t> </a:t>
            </a:r>
          </a:p>
          <a:p>
            <a:r>
              <a:rPr lang="de-DE" dirty="0" smtClean="0"/>
              <a:t>Syntax </a:t>
            </a:r>
            <a:r>
              <a:rPr lang="de-DE" dirty="0"/>
              <a:t>: </a:t>
            </a:r>
            <a:r>
              <a:rPr lang="de-DE" dirty="0" err="1"/>
              <a:t>assign</a:t>
            </a:r>
            <a:r>
              <a:rPr lang="de-DE" dirty="0"/>
              <a:t> (</a:t>
            </a:r>
            <a:r>
              <a:rPr lang="de-DE" dirty="0" err="1"/>
              <a:t>strength</a:t>
            </a:r>
            <a:r>
              <a:rPr lang="de-DE" dirty="0"/>
              <a:t>, </a:t>
            </a:r>
            <a:r>
              <a:rPr lang="de-DE" dirty="0" err="1"/>
              <a:t>strength</a:t>
            </a:r>
            <a:r>
              <a:rPr lang="de-DE" dirty="0"/>
              <a:t>) #(</a:t>
            </a:r>
            <a:r>
              <a:rPr lang="de-DE" dirty="0" err="1"/>
              <a:t>delay</a:t>
            </a:r>
            <a:r>
              <a:rPr lang="de-DE" dirty="0"/>
              <a:t>) </a:t>
            </a:r>
            <a:r>
              <a:rPr lang="de-DE" dirty="0" err="1"/>
              <a:t>net</a:t>
            </a:r>
            <a:r>
              <a:rPr lang="de-DE" dirty="0"/>
              <a:t> = </a:t>
            </a:r>
            <a:r>
              <a:rPr lang="de-DE" dirty="0" err="1"/>
              <a:t>expression</a:t>
            </a:r>
            <a:r>
              <a:rPr lang="de-DE" dirty="0"/>
              <a:t>;</a:t>
            </a:r>
          </a:p>
          <a:p>
            <a:endParaRPr lang="en-US" dirty="0"/>
          </a:p>
        </p:txBody>
      </p:sp>
      <p:sp>
        <p:nvSpPr>
          <p:cNvPr id="5" name="Rechteck 4"/>
          <p:cNvSpPr/>
          <p:nvPr/>
        </p:nvSpPr>
        <p:spPr>
          <a:xfrm>
            <a:off x="914400" y="3200400"/>
            <a:ext cx="18053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assign y = (</a:t>
            </a:r>
            <a:r>
              <a:rPr lang="en-US" dirty="0" err="1"/>
              <a:t>a&amp;b</a:t>
            </a:r>
            <a:r>
              <a:rPr lang="en-US" dirty="0"/>
              <a:t>) | (</a:t>
            </a:r>
            <a:r>
              <a:rPr lang="en-US" dirty="0" err="1"/>
              <a:t>c^d</a:t>
            </a:r>
            <a:r>
              <a:rPr lang="en-US" dirty="0" smtClean="0"/>
              <a:t>);</a:t>
            </a:r>
          </a:p>
          <a:p>
            <a:endParaRPr lang="en-US" dirty="0" smtClean="0"/>
          </a:p>
          <a:p>
            <a:pPr algn="l"/>
            <a:r>
              <a:rPr lang="en-US" dirty="0" smtClean="0"/>
              <a:t>always…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636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Testbench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504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Aufgabe:</a:t>
            </a:r>
          </a:p>
          <a:p>
            <a:r>
              <a:rPr lang="de-DE" dirty="0" smtClean="0"/>
              <a:t>Wir </a:t>
            </a:r>
            <a:r>
              <a:rPr lang="de-DE" dirty="0"/>
              <a:t>möchten einen Zähler beschreiben </a:t>
            </a:r>
            <a:r>
              <a:rPr lang="de-DE" dirty="0" smtClean="0"/>
              <a:t>und testen</a:t>
            </a:r>
            <a:endParaRPr lang="de-DE" dirty="0"/>
          </a:p>
          <a:p>
            <a:r>
              <a:rPr lang="de-DE" dirty="0"/>
              <a:t>Wir fangen mit den Spezifikationen an: </a:t>
            </a:r>
            <a:r>
              <a:rPr lang="de-DE" dirty="0" smtClean="0"/>
              <a:t>z.B. Zähler </a:t>
            </a:r>
            <a:r>
              <a:rPr lang="de-DE" dirty="0"/>
              <a:t>hat </a:t>
            </a:r>
            <a:r>
              <a:rPr lang="de-DE" dirty="0" err="1" smtClean="0"/>
              <a:t>clock</a:t>
            </a:r>
            <a:r>
              <a:rPr lang="de-DE" dirty="0" smtClean="0"/>
              <a:t>-, </a:t>
            </a:r>
            <a:r>
              <a:rPr lang="de-DE" dirty="0" err="1" smtClean="0"/>
              <a:t>reset</a:t>
            </a:r>
            <a:r>
              <a:rPr lang="de-DE" dirty="0" smtClean="0"/>
              <a:t>-, </a:t>
            </a:r>
            <a:r>
              <a:rPr lang="de-DE" dirty="0" err="1" smtClean="0"/>
              <a:t>enable</a:t>
            </a:r>
            <a:r>
              <a:rPr lang="de-DE" dirty="0" smtClean="0"/>
              <a:t>- </a:t>
            </a:r>
            <a:r>
              <a:rPr lang="de-DE" dirty="0"/>
              <a:t>Eingänge und </a:t>
            </a:r>
            <a:r>
              <a:rPr lang="de-DE" dirty="0" smtClean="0"/>
              <a:t>einen 8-bit Ausgang </a:t>
            </a:r>
            <a:r>
              <a:rPr lang="de-DE" dirty="0" err="1" smtClean="0"/>
              <a:t>cnt</a:t>
            </a:r>
            <a:endParaRPr lang="de-DE" dirty="0" smtClean="0"/>
          </a:p>
          <a:p>
            <a:r>
              <a:rPr lang="de-DE" dirty="0" smtClean="0"/>
              <a:t>Wir definieren Test Cases (Testfälle, Tests)</a:t>
            </a:r>
            <a:endParaRPr lang="de-DE" dirty="0"/>
          </a:p>
          <a:p>
            <a:r>
              <a:rPr lang="de-DE" dirty="0" smtClean="0"/>
              <a:t>1. </a:t>
            </a:r>
            <a:r>
              <a:rPr lang="de-DE" dirty="0" err="1" smtClean="0"/>
              <a:t>Reset</a:t>
            </a:r>
            <a:r>
              <a:rPr lang="de-DE" dirty="0" smtClean="0"/>
              <a:t>-Test</a:t>
            </a:r>
            <a:endParaRPr lang="de-DE" dirty="0"/>
          </a:p>
          <a:p>
            <a:pPr lvl="1"/>
            <a:r>
              <a:rPr lang="de-DE" dirty="0"/>
              <a:t>Wir starten mit dem </a:t>
            </a:r>
            <a:r>
              <a:rPr lang="de-DE" dirty="0" smtClean="0"/>
              <a:t>ausgeschalteten </a:t>
            </a:r>
            <a:r>
              <a:rPr lang="de-DE" dirty="0" err="1" smtClean="0"/>
              <a:t>Reset</a:t>
            </a:r>
            <a:r>
              <a:rPr lang="de-DE" dirty="0" smtClean="0"/>
              <a:t>, </a:t>
            </a:r>
            <a:r>
              <a:rPr lang="de-DE" dirty="0"/>
              <a:t>einige </a:t>
            </a:r>
            <a:r>
              <a:rPr lang="de-DE" dirty="0" smtClean="0"/>
              <a:t>Taktperioden später wird</a:t>
            </a:r>
          </a:p>
          <a:p>
            <a:pPr lvl="1"/>
            <a:r>
              <a:rPr lang="de-DE" dirty="0" err="1" smtClean="0"/>
              <a:t>reset</a:t>
            </a:r>
            <a:r>
              <a:rPr lang="de-DE" dirty="0" smtClean="0"/>
              <a:t> aktiviert und wieder ausgeschaltet</a:t>
            </a:r>
            <a:r>
              <a:rPr lang="de-DE" dirty="0"/>
              <a:t>. Wir prüfen ob der Zähler-Ausgang auf null gesetzt </a:t>
            </a:r>
            <a:r>
              <a:rPr lang="de-DE" dirty="0" smtClean="0"/>
              <a:t>wird</a:t>
            </a:r>
          </a:p>
          <a:p>
            <a:r>
              <a:rPr lang="de-DE" dirty="0" smtClean="0"/>
              <a:t>2. </a:t>
            </a:r>
            <a:r>
              <a:rPr lang="de-DE" dirty="0" err="1" smtClean="0"/>
              <a:t>Enable</a:t>
            </a:r>
            <a:r>
              <a:rPr lang="de-DE" dirty="0" smtClean="0"/>
              <a:t>-Test</a:t>
            </a:r>
            <a:endParaRPr lang="de-DE" dirty="0"/>
          </a:p>
          <a:p>
            <a:pPr lvl="1"/>
            <a:r>
              <a:rPr lang="de-DE" dirty="0" smtClean="0"/>
              <a:t>Wir </a:t>
            </a:r>
            <a:r>
              <a:rPr lang="de-DE" dirty="0"/>
              <a:t>schalten </a:t>
            </a:r>
            <a:r>
              <a:rPr lang="de-DE" dirty="0" err="1"/>
              <a:t>enable</a:t>
            </a:r>
            <a:r>
              <a:rPr lang="de-DE" dirty="0"/>
              <a:t> ein </a:t>
            </a:r>
            <a:r>
              <a:rPr lang="de-DE" dirty="0" smtClean="0"/>
              <a:t>und </a:t>
            </a:r>
            <a:r>
              <a:rPr lang="de-DE" dirty="0"/>
              <a:t>aus (nach dem </a:t>
            </a:r>
            <a:r>
              <a:rPr lang="de-DE" dirty="0" err="1"/>
              <a:t>Reset</a:t>
            </a:r>
            <a:r>
              <a:rPr lang="de-DE" dirty="0"/>
              <a:t>) und schauen ob der Zähler richtig </a:t>
            </a:r>
            <a:r>
              <a:rPr lang="de-DE" dirty="0" smtClean="0"/>
              <a:t>zählt</a:t>
            </a:r>
          </a:p>
          <a:p>
            <a:r>
              <a:rPr lang="de-DE" dirty="0" smtClean="0"/>
              <a:t>3. Random-Test</a:t>
            </a:r>
            <a:endParaRPr lang="de-DE" dirty="0"/>
          </a:p>
          <a:p>
            <a:pPr lvl="1"/>
            <a:r>
              <a:rPr lang="de-DE" dirty="0" smtClean="0"/>
              <a:t>Wir können sowohl </a:t>
            </a:r>
            <a:r>
              <a:rPr lang="de-DE" dirty="0" err="1" smtClean="0"/>
              <a:t>Reset</a:t>
            </a:r>
            <a:r>
              <a:rPr lang="de-DE" dirty="0" smtClean="0"/>
              <a:t> als auch </a:t>
            </a:r>
            <a:r>
              <a:rPr lang="de-DE" dirty="0" err="1"/>
              <a:t>Enable</a:t>
            </a:r>
            <a:r>
              <a:rPr lang="de-DE" dirty="0"/>
              <a:t> nach dem </a:t>
            </a:r>
            <a:r>
              <a:rPr lang="de-DE" dirty="0" smtClean="0"/>
              <a:t>Zufallsprinzip ein- </a:t>
            </a:r>
            <a:r>
              <a:rPr lang="de-DE" dirty="0"/>
              <a:t>und </a:t>
            </a:r>
            <a:r>
              <a:rPr lang="de-DE" dirty="0" smtClean="0"/>
              <a:t>ausschalten 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5939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Zähler </a:t>
            </a:r>
            <a:r>
              <a:rPr lang="de-DE" dirty="0" err="1" smtClean="0"/>
              <a:t>code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736850"/>
          </a:xfrm>
        </p:spPr>
        <p:txBody>
          <a:bodyPr/>
          <a:lstStyle/>
          <a:p>
            <a:r>
              <a:rPr lang="de-DE" dirty="0" smtClean="0"/>
              <a:t>…</a:t>
            </a:r>
            <a:endParaRPr lang="de-DE" dirty="0"/>
          </a:p>
          <a:p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609600" y="1371600"/>
            <a:ext cx="5829481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800" dirty="0"/>
              <a:t>Module  </a:t>
            </a:r>
            <a:r>
              <a:rPr lang="de-DE" sz="1800" dirty="0" err="1"/>
              <a:t>counter</a:t>
            </a:r>
            <a:r>
              <a:rPr lang="de-DE" sz="1800" dirty="0"/>
              <a:t> #(</a:t>
            </a:r>
            <a:r>
              <a:rPr lang="de-DE" sz="1800" dirty="0" err="1"/>
              <a:t>parameter</a:t>
            </a:r>
            <a:r>
              <a:rPr lang="de-DE" sz="1800" dirty="0"/>
              <a:t>  [7:0]  MAXCNT  = 8h’FF)</a:t>
            </a:r>
          </a:p>
          <a:p>
            <a:pPr algn="l"/>
            <a:r>
              <a:rPr lang="de-DE" sz="1800" dirty="0"/>
              <a:t> ( </a:t>
            </a:r>
          </a:p>
          <a:p>
            <a:pPr lvl="1" algn="l"/>
            <a:r>
              <a:rPr lang="de-DE" sz="1800" dirty="0"/>
              <a:t>Input </a:t>
            </a:r>
            <a:r>
              <a:rPr lang="de-DE" sz="1800" dirty="0" err="1"/>
              <a:t>wire</a:t>
            </a:r>
            <a:r>
              <a:rPr lang="de-DE" sz="1800" dirty="0"/>
              <a:t> </a:t>
            </a:r>
            <a:r>
              <a:rPr lang="de-DE" sz="1800" dirty="0" err="1"/>
              <a:t>clk</a:t>
            </a:r>
            <a:r>
              <a:rPr lang="de-DE" sz="1800" dirty="0"/>
              <a:t>,</a:t>
            </a:r>
          </a:p>
          <a:p>
            <a:pPr lvl="1" algn="l"/>
            <a:r>
              <a:rPr lang="de-DE" sz="1800" dirty="0" err="1"/>
              <a:t>input</a:t>
            </a:r>
            <a:r>
              <a:rPr lang="de-DE" sz="1800" dirty="0"/>
              <a:t> </a:t>
            </a:r>
            <a:r>
              <a:rPr lang="de-DE" sz="1800" dirty="0" err="1"/>
              <a:t>wire</a:t>
            </a:r>
            <a:r>
              <a:rPr lang="de-DE" sz="1800" dirty="0"/>
              <a:t> </a:t>
            </a:r>
            <a:r>
              <a:rPr lang="de-DE" sz="1800" dirty="0" err="1"/>
              <a:t>reset</a:t>
            </a:r>
            <a:r>
              <a:rPr lang="de-DE" sz="1800" dirty="0"/>
              <a:t>, </a:t>
            </a:r>
          </a:p>
          <a:p>
            <a:pPr lvl="1" algn="l"/>
            <a:r>
              <a:rPr lang="de-DE" sz="1800" dirty="0" err="1"/>
              <a:t>input</a:t>
            </a:r>
            <a:r>
              <a:rPr lang="de-DE" sz="1800" dirty="0"/>
              <a:t> </a:t>
            </a:r>
            <a:r>
              <a:rPr lang="de-DE" sz="1800" dirty="0" err="1"/>
              <a:t>wire</a:t>
            </a:r>
            <a:r>
              <a:rPr lang="de-DE" sz="1800" dirty="0"/>
              <a:t> </a:t>
            </a:r>
            <a:r>
              <a:rPr lang="de-DE" sz="1800" dirty="0" err="1"/>
              <a:t>enable</a:t>
            </a:r>
            <a:r>
              <a:rPr lang="de-DE" sz="1800" dirty="0"/>
              <a:t>, </a:t>
            </a:r>
          </a:p>
          <a:p>
            <a:pPr lvl="1" algn="l"/>
            <a:r>
              <a:rPr lang="de-DE" sz="1800" dirty="0" err="1"/>
              <a:t>output</a:t>
            </a:r>
            <a:r>
              <a:rPr lang="de-DE" sz="1800" dirty="0"/>
              <a:t> [7:0] reg </a:t>
            </a:r>
            <a:r>
              <a:rPr lang="de-DE" sz="1800" dirty="0" err="1" smtClean="0"/>
              <a:t>count</a:t>
            </a:r>
            <a:r>
              <a:rPr lang="de-DE" sz="1800" dirty="0" smtClean="0"/>
              <a:t> </a:t>
            </a:r>
            <a:endParaRPr lang="de-DE" sz="1800" dirty="0"/>
          </a:p>
          <a:p>
            <a:pPr algn="l"/>
            <a:r>
              <a:rPr lang="de-DE" sz="1800" dirty="0"/>
              <a:t>);</a:t>
            </a:r>
          </a:p>
          <a:p>
            <a:pPr algn="l"/>
            <a:r>
              <a:rPr lang="de-DE" sz="1800" dirty="0" err="1" smtClean="0"/>
              <a:t>wire</a:t>
            </a:r>
            <a:r>
              <a:rPr lang="de-DE" sz="1800" dirty="0" smtClean="0"/>
              <a:t> </a:t>
            </a:r>
            <a:r>
              <a:rPr lang="de-DE" sz="1800" dirty="0" err="1"/>
              <a:t>isMax</a:t>
            </a:r>
            <a:r>
              <a:rPr lang="de-DE" sz="1800" dirty="0"/>
              <a:t>;</a:t>
            </a:r>
          </a:p>
          <a:p>
            <a:pPr algn="l"/>
            <a:r>
              <a:rPr lang="de-DE" sz="1800" dirty="0" err="1" smtClean="0"/>
              <a:t>assign</a:t>
            </a:r>
            <a:r>
              <a:rPr lang="de-DE" sz="1800" dirty="0" smtClean="0"/>
              <a:t> </a:t>
            </a:r>
            <a:r>
              <a:rPr lang="de-DE" sz="1800" dirty="0" err="1"/>
              <a:t>isMax</a:t>
            </a:r>
            <a:r>
              <a:rPr lang="de-DE" sz="1800" dirty="0"/>
              <a:t> = </a:t>
            </a:r>
            <a:r>
              <a:rPr lang="de-DE" sz="1800" dirty="0" err="1"/>
              <a:t>count</a:t>
            </a:r>
            <a:r>
              <a:rPr lang="de-DE" sz="1800" dirty="0"/>
              <a:t> == MAXCNT;</a:t>
            </a:r>
          </a:p>
          <a:p>
            <a:pPr algn="l"/>
            <a:endParaRPr lang="de-DE" sz="1800" dirty="0" smtClean="0"/>
          </a:p>
          <a:p>
            <a:pPr algn="l"/>
            <a:r>
              <a:rPr lang="de-DE" sz="1800" dirty="0" err="1" smtClean="0"/>
              <a:t>always</a:t>
            </a:r>
            <a:r>
              <a:rPr lang="de-DE" sz="1800" dirty="0"/>
              <a:t>@(</a:t>
            </a:r>
            <a:r>
              <a:rPr lang="de-DE" sz="1800" dirty="0" err="1"/>
              <a:t>posedge</a:t>
            </a:r>
            <a:r>
              <a:rPr lang="de-DE" sz="1800" dirty="0"/>
              <a:t> </a:t>
            </a:r>
            <a:r>
              <a:rPr lang="de-DE" sz="1800" dirty="0" err="1"/>
              <a:t>clk</a:t>
            </a:r>
            <a:r>
              <a:rPr lang="de-DE" sz="1800" dirty="0"/>
              <a:t>) </a:t>
            </a:r>
            <a:r>
              <a:rPr lang="de-DE" sz="1800" dirty="0" err="1"/>
              <a:t>begin</a:t>
            </a:r>
            <a:endParaRPr lang="de-DE" sz="1800" dirty="0"/>
          </a:p>
          <a:p>
            <a:pPr lvl="1" algn="l"/>
            <a:r>
              <a:rPr lang="de-DE" sz="1800" dirty="0" err="1" smtClean="0"/>
              <a:t>if</a:t>
            </a:r>
            <a:r>
              <a:rPr lang="de-DE" sz="1800" dirty="0" smtClean="0"/>
              <a:t>(</a:t>
            </a:r>
            <a:r>
              <a:rPr lang="de-DE" sz="1800" dirty="0" err="1" smtClean="0"/>
              <a:t>reset</a:t>
            </a:r>
            <a:r>
              <a:rPr lang="de-DE" sz="1800" dirty="0"/>
              <a:t>) </a:t>
            </a:r>
            <a:r>
              <a:rPr lang="de-DE" sz="1800" dirty="0" err="1"/>
              <a:t>count</a:t>
            </a:r>
            <a:r>
              <a:rPr lang="de-DE" sz="1800" dirty="0"/>
              <a:t> &lt;= 0;</a:t>
            </a:r>
          </a:p>
          <a:p>
            <a:pPr lvl="1" algn="l"/>
            <a:r>
              <a:rPr lang="de-DE" sz="1800" dirty="0" err="1" smtClean="0"/>
              <a:t>else</a:t>
            </a:r>
            <a:r>
              <a:rPr lang="de-DE" sz="1800" dirty="0" smtClean="0"/>
              <a:t> </a:t>
            </a:r>
            <a:r>
              <a:rPr lang="de-DE" sz="1800" dirty="0" err="1"/>
              <a:t>if</a:t>
            </a:r>
            <a:r>
              <a:rPr lang="de-DE" sz="1800" dirty="0"/>
              <a:t>(</a:t>
            </a:r>
            <a:r>
              <a:rPr lang="de-DE" sz="1800" dirty="0" err="1"/>
              <a:t>enable</a:t>
            </a:r>
            <a:r>
              <a:rPr lang="de-DE" sz="1800" dirty="0"/>
              <a:t>) </a:t>
            </a:r>
            <a:r>
              <a:rPr lang="de-DE" sz="1800" dirty="0" err="1"/>
              <a:t>begin</a:t>
            </a:r>
            <a:endParaRPr lang="de-DE" sz="1800" dirty="0"/>
          </a:p>
          <a:p>
            <a:pPr lvl="2" algn="l"/>
            <a:r>
              <a:rPr lang="de-DE" sz="1800" dirty="0" err="1" smtClean="0"/>
              <a:t>if</a:t>
            </a:r>
            <a:r>
              <a:rPr lang="de-DE" sz="1800" dirty="0" smtClean="0"/>
              <a:t> </a:t>
            </a:r>
            <a:r>
              <a:rPr lang="de-DE" sz="1800" dirty="0"/>
              <a:t>(</a:t>
            </a:r>
            <a:r>
              <a:rPr lang="de-DE" sz="1800" dirty="0" err="1"/>
              <a:t>isMax</a:t>
            </a:r>
            <a:r>
              <a:rPr lang="de-DE" sz="1800" dirty="0"/>
              <a:t>) </a:t>
            </a:r>
            <a:r>
              <a:rPr lang="de-DE" sz="1800" dirty="0" err="1"/>
              <a:t>count</a:t>
            </a:r>
            <a:r>
              <a:rPr lang="de-DE" sz="1800" dirty="0"/>
              <a:t> &lt;= 0;</a:t>
            </a:r>
          </a:p>
          <a:p>
            <a:pPr lvl="2" algn="l"/>
            <a:r>
              <a:rPr lang="de-DE" sz="1800" dirty="0" err="1" smtClean="0"/>
              <a:t>else</a:t>
            </a:r>
            <a:r>
              <a:rPr lang="de-DE" sz="1800" dirty="0" smtClean="0"/>
              <a:t> </a:t>
            </a:r>
            <a:r>
              <a:rPr lang="de-DE" sz="1800" dirty="0" err="1"/>
              <a:t>count</a:t>
            </a:r>
            <a:r>
              <a:rPr lang="de-DE" sz="1800" dirty="0"/>
              <a:t> &lt;= </a:t>
            </a:r>
            <a:r>
              <a:rPr lang="de-DE" sz="1800" dirty="0" err="1"/>
              <a:t>count</a:t>
            </a:r>
            <a:r>
              <a:rPr lang="de-DE" sz="1800" dirty="0"/>
              <a:t> + 1;</a:t>
            </a:r>
          </a:p>
          <a:p>
            <a:pPr lvl="1" algn="l"/>
            <a:r>
              <a:rPr lang="de-DE" sz="1800" dirty="0" smtClean="0"/>
              <a:t>end//end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no</a:t>
            </a:r>
            <a:r>
              <a:rPr lang="de-DE" sz="1800" dirty="0" smtClean="0"/>
              <a:t> </a:t>
            </a:r>
            <a:r>
              <a:rPr lang="de-DE" sz="1800" dirty="0" err="1" smtClean="0"/>
              <a:t>reset</a:t>
            </a:r>
            <a:endParaRPr lang="de-DE" sz="1800" dirty="0"/>
          </a:p>
          <a:p>
            <a:pPr algn="l"/>
            <a:r>
              <a:rPr lang="de-DE" sz="1800" dirty="0"/>
              <a:t>e</a:t>
            </a:r>
            <a:r>
              <a:rPr lang="de-DE" sz="1800" dirty="0" smtClean="0"/>
              <a:t>nd//end </a:t>
            </a:r>
            <a:r>
              <a:rPr lang="de-DE" sz="1800" dirty="0" err="1" smtClean="0"/>
              <a:t>of</a:t>
            </a:r>
            <a:r>
              <a:rPr lang="de-DE" sz="1800" dirty="0" smtClean="0"/>
              <a:t> </a:t>
            </a:r>
            <a:r>
              <a:rPr lang="de-DE" sz="1800" dirty="0" err="1" smtClean="0"/>
              <a:t>always</a:t>
            </a:r>
            <a:r>
              <a:rPr lang="de-DE" sz="1800" dirty="0"/>
              <a:t> </a:t>
            </a:r>
          </a:p>
          <a:p>
            <a:pPr algn="l"/>
            <a:r>
              <a:rPr lang="de-DE" sz="1800" dirty="0" err="1"/>
              <a:t>endmodule</a:t>
            </a:r>
            <a:endParaRPr lang="de-DE" sz="1800" dirty="0"/>
          </a:p>
          <a:p>
            <a:endParaRPr lang="en-US" dirty="0"/>
          </a:p>
        </p:txBody>
      </p:sp>
      <p:sp>
        <p:nvSpPr>
          <p:cNvPr id="7" name="Textfeld 6"/>
          <p:cNvSpPr txBox="1"/>
          <p:nvPr/>
        </p:nvSpPr>
        <p:spPr>
          <a:xfrm>
            <a:off x="3429000" y="2057400"/>
            <a:ext cx="2867645" cy="276999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Module Definition, Eingänge, Ausgänge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3505200" y="2819400"/>
            <a:ext cx="1106393" cy="276999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Kein Komma 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429000" y="2438400"/>
            <a:ext cx="4022385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Typen von Hardware-Komponenten: reg, </a:t>
            </a:r>
            <a:r>
              <a:rPr lang="de-DE" dirty="0" err="1" smtClean="0"/>
              <a:t>wire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4419600" y="3657600"/>
            <a:ext cx="3657600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“</a:t>
            </a:r>
            <a:r>
              <a:rPr lang="de-DE" dirty="0" err="1" smtClean="0"/>
              <a:t>Assign</a:t>
            </a:r>
            <a:r>
              <a:rPr lang="de-DE" dirty="0" smtClean="0"/>
              <a:t>” Zuweisung (Kombinatorische Logik)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3810000" y="4191000"/>
            <a:ext cx="1676400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dirty="0" smtClean="0"/>
              <a:t>„</a:t>
            </a:r>
            <a:r>
              <a:rPr lang="de-DE" dirty="0" err="1" smtClean="0"/>
              <a:t>Always</a:t>
            </a:r>
            <a:r>
              <a:rPr lang="de-DE" dirty="0" smtClean="0"/>
              <a:t>“ Block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4267200" y="5257800"/>
            <a:ext cx="2514600" cy="276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l"/>
            <a:r>
              <a:rPr lang="de-DE" dirty="0" err="1"/>
              <a:t>n</a:t>
            </a:r>
            <a:r>
              <a:rPr lang="de-DE" dirty="0" err="1" smtClean="0"/>
              <a:t>onblocking</a:t>
            </a:r>
            <a:r>
              <a:rPr lang="de-DE" dirty="0" smtClean="0"/>
              <a:t> </a:t>
            </a:r>
            <a:r>
              <a:rPr lang="de-DE" dirty="0" err="1"/>
              <a:t>a</a:t>
            </a:r>
            <a:r>
              <a:rPr lang="de-DE" dirty="0" err="1" smtClean="0"/>
              <a:t>ssignment</a:t>
            </a:r>
            <a:r>
              <a:rPr lang="de-DE" dirty="0" smtClean="0"/>
              <a:t> “&lt;=“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6544384" y="1447800"/>
            <a:ext cx="901209" cy="276999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Parameter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94545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Zähler </a:t>
            </a:r>
            <a:r>
              <a:rPr lang="de-DE" dirty="0" err="1" smtClean="0"/>
              <a:t>code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736850"/>
          </a:xfrm>
        </p:spPr>
        <p:txBody>
          <a:bodyPr/>
          <a:lstStyle/>
          <a:p>
            <a:r>
              <a:rPr lang="de-DE" dirty="0"/>
              <a:t>wenn wir eine Instanz vom </a:t>
            </a:r>
            <a:r>
              <a:rPr lang="de-DE" dirty="0" err="1"/>
              <a:t>conter</a:t>
            </a:r>
            <a:r>
              <a:rPr lang="de-DE" dirty="0"/>
              <a:t> Machen schreiben wir </a:t>
            </a:r>
            <a:r>
              <a:rPr lang="de-DE" dirty="0" smtClean="0"/>
              <a:t>es so</a:t>
            </a:r>
            <a:endParaRPr lang="de-DE" dirty="0"/>
          </a:p>
          <a:p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533400" y="1371600"/>
            <a:ext cx="3796873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800" dirty="0" err="1"/>
              <a:t>wire</a:t>
            </a:r>
            <a:r>
              <a:rPr lang="de-DE" sz="1800" dirty="0"/>
              <a:t> [7:0] </a:t>
            </a:r>
            <a:r>
              <a:rPr lang="de-DE" sz="1800" dirty="0" err="1" smtClean="0"/>
              <a:t>count</a:t>
            </a:r>
            <a:r>
              <a:rPr lang="de-DE" sz="1800" dirty="0" smtClean="0"/>
              <a:t>;</a:t>
            </a:r>
          </a:p>
          <a:p>
            <a:pPr algn="l"/>
            <a:r>
              <a:rPr lang="de-DE" sz="1800" dirty="0"/>
              <a:t>r</a:t>
            </a:r>
            <a:r>
              <a:rPr lang="de-DE" sz="1800" dirty="0" smtClean="0"/>
              <a:t>eg </a:t>
            </a:r>
            <a:r>
              <a:rPr lang="de-DE" sz="1800" dirty="0" err="1" smtClean="0"/>
              <a:t>clk</a:t>
            </a:r>
            <a:r>
              <a:rPr lang="de-DE" sz="1800" dirty="0" smtClean="0"/>
              <a:t>;</a:t>
            </a:r>
          </a:p>
          <a:p>
            <a:pPr algn="l"/>
            <a:r>
              <a:rPr lang="de-DE" sz="1800" dirty="0"/>
              <a:t>r</a:t>
            </a:r>
            <a:r>
              <a:rPr lang="de-DE" sz="1800" dirty="0" smtClean="0"/>
              <a:t>eg </a:t>
            </a:r>
            <a:r>
              <a:rPr lang="de-DE" sz="1800" dirty="0" err="1" smtClean="0"/>
              <a:t>reset</a:t>
            </a:r>
            <a:r>
              <a:rPr lang="de-DE" sz="1800" dirty="0" smtClean="0"/>
              <a:t>;</a:t>
            </a:r>
          </a:p>
          <a:p>
            <a:pPr algn="l"/>
            <a:r>
              <a:rPr lang="de-DE" sz="1800" dirty="0"/>
              <a:t>r</a:t>
            </a:r>
            <a:r>
              <a:rPr lang="de-DE" sz="1800" dirty="0" smtClean="0"/>
              <a:t>eg </a:t>
            </a:r>
            <a:r>
              <a:rPr lang="de-DE" sz="1800" dirty="0" err="1" smtClean="0"/>
              <a:t>enable</a:t>
            </a:r>
            <a:r>
              <a:rPr lang="de-DE" sz="1800" dirty="0" smtClean="0"/>
              <a:t>;</a:t>
            </a:r>
          </a:p>
          <a:p>
            <a:pPr algn="l"/>
            <a:endParaRPr lang="de-DE" sz="1800" dirty="0"/>
          </a:p>
          <a:p>
            <a:pPr algn="l"/>
            <a:r>
              <a:rPr lang="de-DE" sz="1800" dirty="0" err="1" smtClean="0"/>
              <a:t>counter</a:t>
            </a:r>
            <a:r>
              <a:rPr lang="de-DE" sz="1800" dirty="0" smtClean="0"/>
              <a:t> </a:t>
            </a:r>
            <a:r>
              <a:rPr lang="de-DE" sz="1800" dirty="0"/>
              <a:t>#(. MAXCNT (8’hEE)) U0 ( </a:t>
            </a:r>
          </a:p>
          <a:p>
            <a:pPr lvl="1" algn="l"/>
            <a:r>
              <a:rPr lang="de-DE" sz="1800" dirty="0" smtClean="0"/>
              <a:t>.</a:t>
            </a:r>
            <a:r>
              <a:rPr lang="de-DE" sz="1800" dirty="0" err="1"/>
              <a:t>clk</a:t>
            </a:r>
            <a:r>
              <a:rPr lang="de-DE" sz="1800" dirty="0"/>
              <a:t>    (</a:t>
            </a:r>
            <a:r>
              <a:rPr lang="de-DE" sz="1800" dirty="0" err="1"/>
              <a:t>clk</a:t>
            </a:r>
            <a:r>
              <a:rPr lang="de-DE" sz="1800" dirty="0"/>
              <a:t>), </a:t>
            </a:r>
          </a:p>
          <a:p>
            <a:pPr lvl="1" algn="l"/>
            <a:r>
              <a:rPr lang="de-DE" sz="1800" dirty="0" smtClean="0"/>
              <a:t>.</a:t>
            </a:r>
            <a:r>
              <a:rPr lang="de-DE" sz="1800" dirty="0" err="1"/>
              <a:t>reset</a:t>
            </a:r>
            <a:r>
              <a:rPr lang="de-DE" sz="1800" dirty="0"/>
              <a:t>  (</a:t>
            </a:r>
            <a:r>
              <a:rPr lang="de-DE" sz="1800" dirty="0" err="1"/>
              <a:t>reset</a:t>
            </a:r>
            <a:r>
              <a:rPr lang="de-DE" sz="1800" dirty="0"/>
              <a:t>), </a:t>
            </a:r>
          </a:p>
          <a:p>
            <a:pPr lvl="1" algn="l"/>
            <a:r>
              <a:rPr lang="de-DE" sz="1800" dirty="0" smtClean="0"/>
              <a:t>.</a:t>
            </a:r>
            <a:r>
              <a:rPr lang="de-DE" sz="1800" dirty="0" err="1"/>
              <a:t>enable</a:t>
            </a:r>
            <a:r>
              <a:rPr lang="de-DE" sz="1800" dirty="0"/>
              <a:t> (</a:t>
            </a:r>
            <a:r>
              <a:rPr lang="de-DE" sz="1800" dirty="0" err="1"/>
              <a:t>enable</a:t>
            </a:r>
            <a:r>
              <a:rPr lang="de-DE" sz="1800" dirty="0"/>
              <a:t>), </a:t>
            </a:r>
          </a:p>
          <a:p>
            <a:pPr lvl="1" algn="l"/>
            <a:r>
              <a:rPr lang="de-DE" sz="1800" dirty="0" smtClean="0"/>
              <a:t>.</a:t>
            </a:r>
            <a:r>
              <a:rPr lang="de-DE" sz="1800" dirty="0" err="1"/>
              <a:t>count</a:t>
            </a:r>
            <a:r>
              <a:rPr lang="de-DE" sz="1800" dirty="0"/>
              <a:t>  (</a:t>
            </a:r>
            <a:r>
              <a:rPr lang="de-DE" sz="1800" dirty="0" err="1"/>
              <a:t>count</a:t>
            </a:r>
            <a:r>
              <a:rPr lang="de-DE" sz="1800" dirty="0"/>
              <a:t>) </a:t>
            </a:r>
          </a:p>
          <a:p>
            <a:pPr algn="l"/>
            <a:r>
              <a:rPr lang="de-DE" sz="1800" dirty="0" smtClean="0"/>
              <a:t>);</a:t>
            </a:r>
            <a:endParaRPr lang="de-DE" sz="1800" dirty="0"/>
          </a:p>
          <a:p>
            <a:endParaRPr lang="en-US" dirty="0"/>
          </a:p>
        </p:txBody>
      </p:sp>
      <p:sp>
        <p:nvSpPr>
          <p:cNvPr id="6" name="Rechteck 5"/>
          <p:cNvSpPr/>
          <p:nvPr/>
        </p:nvSpPr>
        <p:spPr>
          <a:xfrm>
            <a:off x="152400" y="5029200"/>
            <a:ext cx="8839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de-DE" sz="1600" dirty="0" err="1" smtClean="0"/>
              <a:t>Engang</a:t>
            </a:r>
            <a:r>
              <a:rPr lang="de-DE" sz="1600" dirty="0" smtClean="0"/>
              <a:t> </a:t>
            </a:r>
            <a:r>
              <a:rPr lang="de-DE" sz="1600" dirty="0"/>
              <a:t>ist im Module Block immer vom </a:t>
            </a:r>
            <a:r>
              <a:rPr lang="de-DE" sz="1600" dirty="0" smtClean="0"/>
              <a:t>„</a:t>
            </a:r>
            <a:r>
              <a:rPr lang="de-DE" sz="1600" dirty="0" err="1" smtClean="0"/>
              <a:t>wire</a:t>
            </a:r>
            <a:r>
              <a:rPr lang="de-DE" sz="1600" dirty="0" smtClean="0"/>
              <a:t>“ </a:t>
            </a:r>
            <a:r>
              <a:rPr lang="de-DE" sz="1600" dirty="0"/>
              <a:t>Type. Bei einer Instanz die Eingänge sind an </a:t>
            </a:r>
            <a:r>
              <a:rPr lang="de-DE" sz="1600" dirty="0" smtClean="0"/>
              <a:t>„reg“ </a:t>
            </a:r>
            <a:r>
              <a:rPr lang="de-DE" sz="1600" dirty="0"/>
              <a:t>oder </a:t>
            </a:r>
            <a:r>
              <a:rPr lang="de-DE" sz="1600" dirty="0" smtClean="0"/>
              <a:t>„</a:t>
            </a:r>
            <a:r>
              <a:rPr lang="de-DE" sz="1600" dirty="0" err="1" smtClean="0"/>
              <a:t>wire</a:t>
            </a:r>
            <a:r>
              <a:rPr lang="de-DE" sz="1600" dirty="0" smtClean="0"/>
              <a:t>“ </a:t>
            </a:r>
            <a:r>
              <a:rPr lang="de-DE" sz="1600" dirty="0"/>
              <a:t>angeschlossen</a:t>
            </a:r>
          </a:p>
          <a:p>
            <a:pPr algn="l"/>
            <a:r>
              <a:rPr lang="de-DE" sz="1600" dirty="0"/>
              <a:t> Ausgänge können im Module reg oder </a:t>
            </a:r>
            <a:r>
              <a:rPr lang="de-DE" sz="1600" dirty="0" err="1"/>
              <a:t>wire</a:t>
            </a:r>
            <a:r>
              <a:rPr lang="de-DE" sz="1600" dirty="0"/>
              <a:t> sein, bei Instanz Ausgänge werden immer an </a:t>
            </a:r>
            <a:r>
              <a:rPr lang="de-DE" sz="1600" dirty="0" err="1"/>
              <a:t>wire</a:t>
            </a:r>
            <a:r>
              <a:rPr lang="de-DE" sz="1600" dirty="0"/>
              <a:t> angeschlossen</a:t>
            </a:r>
          </a:p>
        </p:txBody>
      </p:sp>
    </p:spTree>
    <p:extLst>
      <p:ext uri="{BB962C8B-B14F-4D97-AF65-F5344CB8AC3E}">
        <p14:creationId xmlns:p14="http://schemas.microsoft.com/office/powerpoint/2010/main" val="4159519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Verilog</a:t>
            </a:r>
            <a:r>
              <a:rPr lang="de-DE" dirty="0" smtClean="0"/>
              <a:t> - </a:t>
            </a:r>
            <a:r>
              <a:rPr lang="de-DE" dirty="0"/>
              <a:t>Abstraktionsebenen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r>
              <a:rPr lang="de-DE" dirty="0" err="1"/>
              <a:t>Verilog</a:t>
            </a:r>
            <a:r>
              <a:rPr lang="de-DE" dirty="0"/>
              <a:t> ist eine </a:t>
            </a:r>
            <a:r>
              <a:rPr lang="de-DE" dirty="0" smtClean="0"/>
              <a:t>Hardware-Beschreibungssprache</a:t>
            </a:r>
            <a:endParaRPr lang="de-DE" dirty="0"/>
          </a:p>
          <a:p>
            <a:r>
              <a:rPr lang="de-DE" dirty="0"/>
              <a:t>Sie ermöglicht </a:t>
            </a:r>
            <a:r>
              <a:rPr lang="de-DE" dirty="0" smtClean="0"/>
              <a:t>Beschreibung digitaler Schaltungen</a:t>
            </a:r>
          </a:p>
          <a:p>
            <a:r>
              <a:rPr lang="de-DE" dirty="0" smtClean="0"/>
              <a:t>Drei Abstraktionsebenen:</a:t>
            </a:r>
            <a:endParaRPr lang="de-DE" dirty="0"/>
          </a:p>
          <a:p>
            <a:r>
              <a:rPr lang="de-DE" dirty="0" smtClean="0"/>
              <a:t>1. </a:t>
            </a:r>
            <a:r>
              <a:rPr lang="de-DE" dirty="0" err="1" smtClean="0"/>
              <a:t>Behavioural</a:t>
            </a:r>
            <a:r>
              <a:rPr lang="de-DE" dirty="0" smtClean="0"/>
              <a:t> (Beschreibung des Verhaltens mithilfe von high-level Sprachelementen)</a:t>
            </a:r>
            <a:endParaRPr lang="de-DE" dirty="0"/>
          </a:p>
          <a:p>
            <a:pPr lvl="1"/>
            <a:r>
              <a:rPr lang="de-DE" dirty="0" smtClean="0"/>
              <a:t>Beschreibung der Schaltungsfunktion in Form von Algorithmen</a:t>
            </a:r>
          </a:p>
          <a:p>
            <a:pPr lvl="1"/>
            <a:r>
              <a:rPr lang="de-DE" dirty="0" smtClean="0"/>
              <a:t>Befehle werden </a:t>
            </a:r>
            <a:r>
              <a:rPr lang="de-DE" dirty="0" smtClean="0">
                <a:solidFill>
                  <a:srgbClr val="FF0000"/>
                </a:solidFill>
              </a:rPr>
              <a:t>sequenziell</a:t>
            </a:r>
            <a:r>
              <a:rPr lang="de-DE" dirty="0" smtClean="0"/>
              <a:t> ausgeführt</a:t>
            </a:r>
          </a:p>
          <a:p>
            <a:pPr lvl="1"/>
            <a:r>
              <a:rPr lang="de-DE" dirty="0"/>
              <a:t>G</a:t>
            </a:r>
            <a:r>
              <a:rPr lang="de-DE" dirty="0" smtClean="0"/>
              <a:t>ut für Modellierung und Simulation</a:t>
            </a:r>
          </a:p>
          <a:p>
            <a:pPr lvl="1"/>
            <a:r>
              <a:rPr lang="de-DE" dirty="0" smtClean="0"/>
              <a:t>nicht </a:t>
            </a:r>
            <a:r>
              <a:rPr lang="de-DE" dirty="0"/>
              <a:t>hardwarenah </a:t>
            </a:r>
            <a:r>
              <a:rPr lang="de-DE" dirty="0" smtClean="0"/>
              <a:t>und nicht „</a:t>
            </a:r>
            <a:r>
              <a:rPr lang="de-DE" dirty="0" err="1" smtClean="0"/>
              <a:t>synthetisierbar</a:t>
            </a:r>
            <a:r>
              <a:rPr lang="de-DE" dirty="0" smtClean="0"/>
              <a:t>“</a:t>
            </a:r>
            <a:endParaRPr lang="de-DE" dirty="0"/>
          </a:p>
          <a:p>
            <a:r>
              <a:rPr lang="de-DE" dirty="0" smtClean="0"/>
              <a:t>2. </a:t>
            </a:r>
            <a:r>
              <a:rPr lang="de-DE" dirty="0"/>
              <a:t>Register Transfer </a:t>
            </a:r>
            <a:r>
              <a:rPr lang="de-DE" dirty="0" smtClean="0"/>
              <a:t>Level (RTL) Beschreibung</a:t>
            </a:r>
          </a:p>
          <a:p>
            <a:pPr lvl="1"/>
            <a:r>
              <a:rPr lang="de-DE" dirty="0" smtClean="0"/>
              <a:t>Digitale Schalung besteht in der Regel aus Registern deren Übergänge mit kombinatorischer </a:t>
            </a:r>
            <a:r>
              <a:rPr lang="de-DE" dirty="0"/>
              <a:t>Logik </a:t>
            </a:r>
            <a:r>
              <a:rPr lang="de-DE" dirty="0" smtClean="0"/>
              <a:t>definiert sind. Hardwarenahe Beschreibung dieser Struktur nennen wir </a:t>
            </a:r>
            <a:r>
              <a:rPr lang="de-DE" dirty="0" smtClean="0">
                <a:solidFill>
                  <a:srgbClr val="FF0000"/>
                </a:solidFill>
              </a:rPr>
              <a:t>Register Transfer Level (RTL) </a:t>
            </a:r>
            <a:r>
              <a:rPr lang="de-DE" dirty="0" smtClean="0"/>
              <a:t>Beschreibung</a:t>
            </a:r>
          </a:p>
          <a:p>
            <a:pPr lvl="1"/>
            <a:r>
              <a:rPr lang="de-DE" dirty="0" smtClean="0"/>
              <a:t>Moderne Definition</a:t>
            </a:r>
            <a:r>
              <a:rPr lang="de-DE" dirty="0"/>
              <a:t>: "</a:t>
            </a:r>
            <a:r>
              <a:rPr lang="de-DE" dirty="0" err="1"/>
              <a:t>Any</a:t>
            </a:r>
            <a:r>
              <a:rPr lang="de-DE" dirty="0"/>
              <a:t> </a:t>
            </a:r>
            <a:r>
              <a:rPr lang="de-DE" dirty="0" err="1"/>
              <a:t>code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synthesizable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called</a:t>
            </a:r>
            <a:r>
              <a:rPr lang="de-DE" dirty="0"/>
              <a:t> RTL </a:t>
            </a:r>
            <a:r>
              <a:rPr lang="de-DE" dirty="0" err="1"/>
              <a:t>code</a:t>
            </a:r>
            <a:r>
              <a:rPr lang="de-DE" dirty="0" smtClean="0"/>
              <a:t>“</a:t>
            </a:r>
            <a:endParaRPr lang="de-DE" dirty="0"/>
          </a:p>
          <a:p>
            <a:r>
              <a:rPr lang="de-DE" dirty="0" smtClean="0"/>
              <a:t>3. Gate Level</a:t>
            </a:r>
            <a:endParaRPr lang="de-DE" dirty="0"/>
          </a:p>
          <a:p>
            <a:pPr lvl="1"/>
            <a:r>
              <a:rPr lang="de-DE" dirty="0" smtClean="0"/>
              <a:t>Eine Beschreibung </a:t>
            </a:r>
            <a:r>
              <a:rPr lang="de-DE" dirty="0"/>
              <a:t>auf Gatter Ebene ist </a:t>
            </a:r>
            <a:r>
              <a:rPr lang="de-DE" dirty="0" smtClean="0"/>
              <a:t>ebenfalls in </a:t>
            </a:r>
            <a:r>
              <a:rPr lang="de-DE" dirty="0" err="1"/>
              <a:t>Verilog</a:t>
            </a:r>
            <a:r>
              <a:rPr lang="de-DE" dirty="0"/>
              <a:t> möglich. </a:t>
            </a:r>
            <a:endParaRPr lang="de-DE" dirty="0" smtClean="0"/>
          </a:p>
          <a:p>
            <a:pPr lvl="1"/>
            <a:r>
              <a:rPr lang="de-DE" dirty="0" smtClean="0"/>
              <a:t>Beispiel: RTL verwendet </a:t>
            </a:r>
            <a:r>
              <a:rPr lang="de-DE" dirty="0" err="1" smtClean="0"/>
              <a:t>if-else</a:t>
            </a:r>
            <a:r>
              <a:rPr lang="de-DE" dirty="0" smtClean="0"/>
              <a:t>…, </a:t>
            </a:r>
            <a:r>
              <a:rPr lang="de-DE" dirty="0"/>
              <a:t>G</a:t>
            </a:r>
            <a:r>
              <a:rPr lang="de-DE" dirty="0" smtClean="0"/>
              <a:t>atterebene AND, OR…</a:t>
            </a:r>
          </a:p>
          <a:p>
            <a:pPr lvl="1"/>
            <a:r>
              <a:rPr lang="de-DE" dirty="0" smtClean="0"/>
              <a:t>Es </a:t>
            </a:r>
            <a:r>
              <a:rPr lang="de-DE" dirty="0"/>
              <a:t>wird nicht </a:t>
            </a:r>
            <a:r>
              <a:rPr lang="de-DE" dirty="0" smtClean="0"/>
              <a:t>im Designprozess </a:t>
            </a:r>
            <a:r>
              <a:rPr lang="de-DE" dirty="0"/>
              <a:t>verwendet. Gate Level Code wird von </a:t>
            </a:r>
            <a:r>
              <a:rPr lang="de-DE" dirty="0" smtClean="0"/>
              <a:t>synthese</a:t>
            </a:r>
            <a:r>
              <a:rPr lang="de-DE" dirty="0"/>
              <a:t>-</a:t>
            </a:r>
            <a:r>
              <a:rPr lang="de-DE" dirty="0" smtClean="0"/>
              <a:t>Tools </a:t>
            </a:r>
            <a:r>
              <a:rPr lang="de-DE" dirty="0"/>
              <a:t>generiert und wird für </a:t>
            </a:r>
            <a:r>
              <a:rPr lang="de-DE" dirty="0" smtClean="0"/>
              <a:t>die Simulation benutzt.</a:t>
            </a:r>
          </a:p>
          <a:p>
            <a:pPr lvl="1"/>
            <a:r>
              <a:rPr lang="de-DE" dirty="0" err="1" smtClean="0"/>
              <a:t>Verilog</a:t>
            </a:r>
            <a:r>
              <a:rPr lang="de-DE" dirty="0" smtClean="0"/>
              <a:t> ermöglicht dadurch eine Hardwaresimulation</a:t>
            </a:r>
          </a:p>
          <a:p>
            <a:pPr lvl="1"/>
            <a:r>
              <a:rPr lang="de-DE" dirty="0" smtClean="0"/>
              <a:t>Backend </a:t>
            </a:r>
            <a:r>
              <a:rPr lang="de-DE" dirty="0"/>
              <a:t>„</a:t>
            </a:r>
            <a:r>
              <a:rPr lang="de-DE" dirty="0" err="1"/>
              <a:t>anntotation</a:t>
            </a:r>
            <a:r>
              <a:rPr lang="de-DE" dirty="0"/>
              <a:t>“ von </a:t>
            </a:r>
            <a:r>
              <a:rPr lang="de-DE" dirty="0" smtClean="0"/>
              <a:t>Verzögerungen ist möglich</a:t>
            </a:r>
            <a:endParaRPr lang="de-D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0247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Zähler </a:t>
            </a:r>
            <a:r>
              <a:rPr lang="de-DE" dirty="0" err="1" smtClean="0"/>
              <a:t>code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736850"/>
          </a:xfrm>
        </p:spPr>
        <p:txBody>
          <a:bodyPr/>
          <a:lstStyle/>
          <a:p>
            <a:r>
              <a:rPr lang="de-DE" dirty="0" smtClean="0"/>
              <a:t>Um Zähler zu Simulieren brauchen wir eine </a:t>
            </a:r>
            <a:r>
              <a:rPr lang="de-DE" dirty="0" err="1" smtClean="0"/>
              <a:t>Testbench</a:t>
            </a:r>
            <a:endParaRPr lang="de-D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2290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Die einfachste </a:t>
            </a:r>
            <a:r>
              <a:rPr lang="de-DE" dirty="0" err="1"/>
              <a:t>testbench</a:t>
            </a:r>
            <a:r>
              <a:rPr lang="de-DE" dirty="0"/>
              <a:t> würde so aussehen</a:t>
            </a:r>
          </a:p>
          <a:p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308979" y="1371600"/>
            <a:ext cx="654902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1800" dirty="0" err="1" smtClean="0"/>
              <a:t>module</a:t>
            </a:r>
            <a:r>
              <a:rPr lang="de-DE" sz="1800" dirty="0" smtClean="0"/>
              <a:t> </a:t>
            </a:r>
            <a:r>
              <a:rPr lang="de-DE" sz="1800" dirty="0" err="1"/>
              <a:t>counter_tb</a:t>
            </a:r>
            <a:r>
              <a:rPr lang="de-DE" sz="1800" dirty="0"/>
              <a:t>; </a:t>
            </a:r>
          </a:p>
          <a:p>
            <a:pPr algn="l"/>
            <a:r>
              <a:rPr lang="de-DE" sz="1800" dirty="0" smtClean="0"/>
              <a:t>reg </a:t>
            </a:r>
            <a:r>
              <a:rPr lang="de-DE" sz="1800" dirty="0" err="1"/>
              <a:t>clk</a:t>
            </a:r>
            <a:r>
              <a:rPr lang="de-DE" sz="1800" dirty="0"/>
              <a:t>, </a:t>
            </a:r>
            <a:r>
              <a:rPr lang="de-DE" sz="1800" dirty="0" err="1"/>
              <a:t>reset</a:t>
            </a:r>
            <a:r>
              <a:rPr lang="de-DE" sz="1800" dirty="0"/>
              <a:t>, </a:t>
            </a:r>
            <a:r>
              <a:rPr lang="de-DE" sz="1800" dirty="0" err="1"/>
              <a:t>enable</a:t>
            </a:r>
            <a:r>
              <a:rPr lang="de-DE" sz="1800" dirty="0"/>
              <a:t>; </a:t>
            </a:r>
          </a:p>
          <a:p>
            <a:pPr algn="l"/>
            <a:r>
              <a:rPr lang="de-DE" sz="1800" dirty="0" err="1" smtClean="0"/>
              <a:t>wire</a:t>
            </a:r>
            <a:r>
              <a:rPr lang="de-DE" sz="1800" dirty="0" smtClean="0"/>
              <a:t> </a:t>
            </a:r>
            <a:r>
              <a:rPr lang="de-DE" sz="1800" dirty="0"/>
              <a:t>[3:0] </a:t>
            </a:r>
            <a:r>
              <a:rPr lang="de-DE" sz="1800" dirty="0" err="1"/>
              <a:t>count</a:t>
            </a:r>
            <a:r>
              <a:rPr lang="de-DE" sz="1800" dirty="0"/>
              <a:t>; </a:t>
            </a:r>
          </a:p>
          <a:p>
            <a:pPr algn="l"/>
            <a:r>
              <a:rPr lang="de-DE" sz="1800" dirty="0" err="1" smtClean="0"/>
              <a:t>counter</a:t>
            </a:r>
            <a:r>
              <a:rPr lang="de-DE" sz="1800" dirty="0" smtClean="0"/>
              <a:t> </a:t>
            </a:r>
            <a:r>
              <a:rPr lang="de-DE" sz="1800" dirty="0"/>
              <a:t>#(. MAXCNT (8’hEE)) U0 ( </a:t>
            </a:r>
          </a:p>
          <a:p>
            <a:pPr lvl="1" algn="l"/>
            <a:r>
              <a:rPr lang="de-DE" sz="1800" dirty="0" smtClean="0"/>
              <a:t>.</a:t>
            </a:r>
            <a:r>
              <a:rPr lang="de-DE" sz="1800" dirty="0" err="1"/>
              <a:t>clk</a:t>
            </a:r>
            <a:r>
              <a:rPr lang="de-DE" sz="1800" dirty="0"/>
              <a:t>    (</a:t>
            </a:r>
            <a:r>
              <a:rPr lang="de-DE" sz="1800" dirty="0" err="1"/>
              <a:t>clk</a:t>
            </a:r>
            <a:r>
              <a:rPr lang="de-DE" sz="1800" dirty="0"/>
              <a:t>), </a:t>
            </a:r>
          </a:p>
          <a:p>
            <a:pPr lvl="1" algn="l"/>
            <a:r>
              <a:rPr lang="de-DE" sz="1800" dirty="0" smtClean="0"/>
              <a:t>.</a:t>
            </a:r>
            <a:r>
              <a:rPr lang="de-DE" sz="1800" dirty="0" err="1" smtClean="0"/>
              <a:t>reset</a:t>
            </a:r>
            <a:r>
              <a:rPr lang="de-DE" sz="1800" dirty="0" smtClean="0"/>
              <a:t>  </a:t>
            </a:r>
            <a:r>
              <a:rPr lang="de-DE" sz="1800" dirty="0"/>
              <a:t>(</a:t>
            </a:r>
            <a:r>
              <a:rPr lang="de-DE" sz="1800" dirty="0" err="1"/>
              <a:t>reset</a:t>
            </a:r>
            <a:r>
              <a:rPr lang="de-DE" sz="1800" dirty="0"/>
              <a:t>), </a:t>
            </a:r>
          </a:p>
          <a:p>
            <a:pPr lvl="1" algn="l"/>
            <a:r>
              <a:rPr lang="de-DE" sz="1800" dirty="0" smtClean="0"/>
              <a:t>.</a:t>
            </a:r>
            <a:r>
              <a:rPr lang="de-DE" sz="1800" dirty="0" err="1"/>
              <a:t>enable</a:t>
            </a:r>
            <a:r>
              <a:rPr lang="de-DE" sz="1800" dirty="0"/>
              <a:t> (</a:t>
            </a:r>
            <a:r>
              <a:rPr lang="de-DE" sz="1800" dirty="0" err="1"/>
              <a:t>enable</a:t>
            </a:r>
            <a:r>
              <a:rPr lang="de-DE" sz="1800" dirty="0"/>
              <a:t>), </a:t>
            </a:r>
          </a:p>
          <a:p>
            <a:pPr lvl="1" algn="l"/>
            <a:r>
              <a:rPr lang="de-DE" sz="1800" dirty="0" smtClean="0"/>
              <a:t>.</a:t>
            </a:r>
            <a:r>
              <a:rPr lang="de-DE" sz="1800" dirty="0" err="1"/>
              <a:t>count</a:t>
            </a:r>
            <a:r>
              <a:rPr lang="de-DE" sz="1800" dirty="0"/>
              <a:t>  (</a:t>
            </a:r>
            <a:r>
              <a:rPr lang="de-DE" sz="1800" dirty="0" err="1"/>
              <a:t>count</a:t>
            </a:r>
            <a:r>
              <a:rPr lang="de-DE" sz="1800" dirty="0"/>
              <a:t>) </a:t>
            </a:r>
          </a:p>
          <a:p>
            <a:pPr algn="l"/>
            <a:r>
              <a:rPr lang="de-DE" sz="1800" dirty="0" smtClean="0"/>
              <a:t>);</a:t>
            </a:r>
            <a:endParaRPr lang="de-DE" sz="1800" dirty="0"/>
          </a:p>
          <a:p>
            <a:pPr algn="l"/>
            <a:r>
              <a:rPr lang="de-DE" sz="1800" dirty="0" smtClean="0"/>
              <a:t>initial </a:t>
            </a:r>
            <a:r>
              <a:rPr lang="de-DE" sz="1800" dirty="0" err="1" smtClean="0"/>
              <a:t>begin</a:t>
            </a:r>
            <a:r>
              <a:rPr lang="de-DE" sz="1800" dirty="0" smtClean="0"/>
              <a:t> </a:t>
            </a:r>
            <a:endParaRPr lang="de-DE" sz="1800" dirty="0"/>
          </a:p>
          <a:p>
            <a:pPr lvl="1" algn="l"/>
            <a:r>
              <a:rPr lang="de-DE" sz="1800" dirty="0" err="1" smtClean="0"/>
              <a:t>clk</a:t>
            </a:r>
            <a:r>
              <a:rPr lang="de-DE" sz="1800" dirty="0" smtClean="0"/>
              <a:t> </a:t>
            </a:r>
            <a:r>
              <a:rPr lang="de-DE" sz="1800" dirty="0"/>
              <a:t>= 0; </a:t>
            </a:r>
          </a:p>
          <a:p>
            <a:pPr lvl="1" algn="l"/>
            <a:r>
              <a:rPr lang="de-DE" sz="1800" dirty="0" err="1" smtClean="0"/>
              <a:t>reset</a:t>
            </a:r>
            <a:r>
              <a:rPr lang="de-DE" sz="1800" dirty="0" smtClean="0"/>
              <a:t> </a:t>
            </a:r>
            <a:r>
              <a:rPr lang="de-DE" sz="1800" dirty="0"/>
              <a:t>= 0; </a:t>
            </a:r>
          </a:p>
          <a:p>
            <a:pPr lvl="1" algn="l"/>
            <a:r>
              <a:rPr lang="de-DE" sz="1800" dirty="0" err="1" smtClean="0"/>
              <a:t>enable</a:t>
            </a:r>
            <a:r>
              <a:rPr lang="de-DE" sz="1800" dirty="0" smtClean="0"/>
              <a:t> </a:t>
            </a:r>
            <a:r>
              <a:rPr lang="de-DE" sz="1800" dirty="0"/>
              <a:t>= 0; </a:t>
            </a:r>
          </a:p>
          <a:p>
            <a:pPr algn="l"/>
            <a:r>
              <a:rPr lang="de-DE" sz="1800" dirty="0" smtClean="0"/>
              <a:t>end </a:t>
            </a:r>
            <a:endParaRPr lang="de-DE" sz="1800" dirty="0"/>
          </a:p>
          <a:p>
            <a:pPr algn="l"/>
            <a:r>
              <a:rPr lang="de-DE" sz="1800" dirty="0" err="1" smtClean="0"/>
              <a:t>always</a:t>
            </a:r>
            <a:r>
              <a:rPr lang="de-DE" sz="1800" dirty="0" smtClean="0"/>
              <a:t> </a:t>
            </a:r>
            <a:r>
              <a:rPr lang="de-DE" sz="1800" dirty="0" err="1" smtClean="0"/>
              <a:t>begin</a:t>
            </a:r>
            <a:endParaRPr lang="de-DE" sz="1800" dirty="0"/>
          </a:p>
          <a:p>
            <a:pPr algn="l"/>
            <a:r>
              <a:rPr lang="de-DE" sz="1800" dirty="0" smtClean="0"/>
              <a:t>	#</a:t>
            </a:r>
            <a:r>
              <a:rPr lang="de-DE" sz="1800" dirty="0"/>
              <a:t>5 </a:t>
            </a:r>
            <a:r>
              <a:rPr lang="de-DE" sz="1800" dirty="0" err="1"/>
              <a:t>clk</a:t>
            </a:r>
            <a:r>
              <a:rPr lang="de-DE" sz="1800" dirty="0"/>
              <a:t> =  ! </a:t>
            </a:r>
            <a:r>
              <a:rPr lang="de-DE" sz="1800" dirty="0" err="1"/>
              <a:t>clk</a:t>
            </a:r>
            <a:r>
              <a:rPr lang="de-DE" sz="1800" dirty="0"/>
              <a:t>; </a:t>
            </a:r>
          </a:p>
          <a:p>
            <a:pPr algn="l"/>
            <a:r>
              <a:rPr lang="de-DE" sz="1800" dirty="0" smtClean="0"/>
              <a:t>end</a:t>
            </a:r>
          </a:p>
          <a:p>
            <a:pPr algn="l"/>
            <a:r>
              <a:rPr lang="de-DE" sz="1800" dirty="0" err="1" smtClean="0"/>
              <a:t>endmodule</a:t>
            </a:r>
            <a:endParaRPr lang="de-DE" sz="1800" dirty="0"/>
          </a:p>
          <a:p>
            <a:endParaRPr lang="en-US" dirty="0"/>
          </a:p>
        </p:txBody>
      </p:sp>
      <p:sp>
        <p:nvSpPr>
          <p:cNvPr id="6" name="Textfeld 5"/>
          <p:cNvSpPr txBox="1"/>
          <p:nvPr/>
        </p:nvSpPr>
        <p:spPr>
          <a:xfrm>
            <a:off x="4267200" y="2209800"/>
            <a:ext cx="1524776" cy="276999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Instanz des Zählers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2080702" y="3962400"/>
            <a:ext cx="1630575" cy="276999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Anfangsbedingungen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3048000" y="5562600"/>
            <a:ext cx="1123001" cy="276999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de-DE" dirty="0" smtClean="0"/>
              <a:t>Taktgenerator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811058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Wir können jetzt entweder einen Simulator mit </a:t>
            </a:r>
            <a:r>
              <a:rPr lang="de-DE" dirty="0" err="1" smtClean="0"/>
              <a:t>Waveform</a:t>
            </a:r>
            <a:r>
              <a:rPr lang="de-DE" dirty="0" smtClean="0"/>
              <a:t>-Viewer verwenden </a:t>
            </a:r>
            <a:r>
              <a:rPr lang="de-DE" dirty="0"/>
              <a:t>u</a:t>
            </a:r>
            <a:r>
              <a:rPr lang="de-DE" dirty="0" smtClean="0"/>
              <a:t>nd die Signale optisch zu verifizieren oder eine automatische Testroutine schreiben</a:t>
            </a:r>
          </a:p>
          <a:p>
            <a:r>
              <a:rPr lang="de-DE" dirty="0" smtClean="0"/>
              <a:t>Falls </a:t>
            </a:r>
            <a:r>
              <a:rPr lang="de-DE" dirty="0"/>
              <a:t>wir </a:t>
            </a:r>
            <a:r>
              <a:rPr lang="de-DE" dirty="0" smtClean="0"/>
              <a:t>automatische </a:t>
            </a:r>
            <a:r>
              <a:rPr lang="de-DE" dirty="0" err="1"/>
              <a:t>Testbench</a:t>
            </a:r>
            <a:r>
              <a:rPr lang="de-DE" dirty="0"/>
              <a:t> machen, brauchen wir ein Model das die </a:t>
            </a:r>
            <a:r>
              <a:rPr lang="de-DE" dirty="0" smtClean="0"/>
              <a:t>Funktionalität von </a:t>
            </a:r>
            <a:r>
              <a:rPr lang="de-DE" dirty="0"/>
              <a:t>DUT nachahmt. </a:t>
            </a:r>
            <a:r>
              <a:rPr lang="de-DE" dirty="0" smtClean="0"/>
              <a:t>Wir können dafür die high-level Sprachelemente wie Schleifen verwenden. Es </a:t>
            </a:r>
            <a:r>
              <a:rPr lang="de-DE" dirty="0"/>
              <a:t>wäre in unserem Fall einfach aber bei komplexen DUTs erfordert es </a:t>
            </a:r>
            <a:r>
              <a:rPr lang="de-DE" dirty="0" smtClean="0"/>
              <a:t>Geschick</a:t>
            </a:r>
            <a:endParaRPr lang="de-DE" dirty="0"/>
          </a:p>
          <a:p>
            <a:r>
              <a:rPr lang="de-DE" dirty="0"/>
              <a:t> </a:t>
            </a:r>
            <a:r>
              <a:rPr lang="de-DE" dirty="0" smtClean="0"/>
              <a:t>Eine </a:t>
            </a:r>
            <a:r>
              <a:rPr lang="de-DE" dirty="0" err="1"/>
              <a:t>Testbench</a:t>
            </a:r>
            <a:r>
              <a:rPr lang="de-DE" dirty="0"/>
              <a:t> zu </a:t>
            </a:r>
            <a:r>
              <a:rPr lang="de-DE" dirty="0" smtClean="0"/>
              <a:t>entwerfen ist </a:t>
            </a:r>
            <a:r>
              <a:rPr lang="de-DE" dirty="0"/>
              <a:t>oft ähnlich </a:t>
            </a:r>
            <a:r>
              <a:rPr lang="de-DE" dirty="0" smtClean="0"/>
              <a:t>schwer </a:t>
            </a:r>
            <a:r>
              <a:rPr lang="de-DE" dirty="0"/>
              <a:t>wie RTL Code </a:t>
            </a:r>
            <a:r>
              <a:rPr lang="de-DE" dirty="0" smtClean="0"/>
              <a:t>zu </a:t>
            </a:r>
            <a:r>
              <a:rPr lang="de-DE" dirty="0"/>
              <a:t>schreiben. Chipdesigner verbringen die meiste Zeit bei </a:t>
            </a:r>
            <a:r>
              <a:rPr lang="de-DE" dirty="0" smtClean="0"/>
              <a:t>Verifikationen </a:t>
            </a:r>
            <a:r>
              <a:rPr lang="de-DE" dirty="0"/>
              <a:t>und Simulationen. Auch wenn das bekannt ist, wird die Simulationsarbeit nicht so hoch </a:t>
            </a:r>
            <a:r>
              <a:rPr lang="de-DE" dirty="0" smtClean="0"/>
              <a:t>gewertet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3006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Schließlich </a:t>
            </a:r>
            <a:r>
              <a:rPr lang="de-DE" dirty="0"/>
              <a:t>brauchen wir </a:t>
            </a:r>
            <a:r>
              <a:rPr lang="de-DE" dirty="0" smtClean="0"/>
              <a:t>eine „</a:t>
            </a:r>
            <a:r>
              <a:rPr lang="de-DE" dirty="0" err="1"/>
              <a:t>C</a:t>
            </a:r>
            <a:r>
              <a:rPr lang="de-DE" dirty="0" err="1" smtClean="0"/>
              <a:t>hecker</a:t>
            </a:r>
            <a:r>
              <a:rPr lang="de-DE" dirty="0" smtClean="0"/>
              <a:t>“ </a:t>
            </a:r>
            <a:r>
              <a:rPr lang="de-DE" dirty="0"/>
              <a:t>Logik die in jedem Moment die Ausgänge von DUT und dem Model vergleicht und prüft ob wir das erwartete E</a:t>
            </a:r>
            <a:r>
              <a:rPr lang="de-DE" dirty="0" smtClean="0"/>
              <a:t>rgebnis </a:t>
            </a:r>
            <a:r>
              <a:rPr lang="de-DE" dirty="0"/>
              <a:t>bekommen. Wenn ein Fehler passiert die Logik gibt Fehlermeldung aus. Die Logik kann auch die Simulation </a:t>
            </a:r>
            <a:r>
              <a:rPr lang="de-DE" dirty="0" smtClean="0"/>
              <a:t>beenden </a:t>
            </a:r>
            <a:endParaRPr lang="de-DE" dirty="0"/>
          </a:p>
          <a:p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685800" y="2438400"/>
            <a:ext cx="798699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800" dirty="0" err="1" smtClean="0"/>
              <a:t>always</a:t>
            </a:r>
            <a:r>
              <a:rPr lang="de-DE" sz="1800" dirty="0" smtClean="0"/>
              <a:t> </a:t>
            </a:r>
            <a:r>
              <a:rPr lang="de-DE" sz="1800" dirty="0"/>
              <a:t>@ (</a:t>
            </a:r>
            <a:r>
              <a:rPr lang="de-DE" sz="1800" dirty="0" err="1"/>
              <a:t>posedge</a:t>
            </a:r>
            <a:r>
              <a:rPr lang="de-DE" sz="1800" dirty="0"/>
              <a:t> </a:t>
            </a:r>
            <a:r>
              <a:rPr lang="de-DE" sz="1800" dirty="0" err="1"/>
              <a:t>clk</a:t>
            </a:r>
            <a:r>
              <a:rPr lang="de-DE" sz="1800" dirty="0"/>
              <a:t>) </a:t>
            </a:r>
          </a:p>
          <a:p>
            <a:pPr lvl="1" algn="l"/>
            <a:r>
              <a:rPr lang="de-DE" sz="1800" dirty="0" err="1" smtClean="0"/>
              <a:t>if</a:t>
            </a:r>
            <a:r>
              <a:rPr lang="de-DE" sz="1800" dirty="0" smtClean="0"/>
              <a:t> </a:t>
            </a:r>
            <a:r>
              <a:rPr lang="de-DE" sz="1800" dirty="0"/>
              <a:t>(</a:t>
            </a:r>
            <a:r>
              <a:rPr lang="de-DE" sz="1800" dirty="0" err="1"/>
              <a:t>count_compare</a:t>
            </a:r>
            <a:r>
              <a:rPr lang="de-DE" sz="1800" dirty="0"/>
              <a:t>  ! = </a:t>
            </a:r>
            <a:r>
              <a:rPr lang="de-DE" sz="1800" dirty="0" err="1"/>
              <a:t>count</a:t>
            </a:r>
            <a:r>
              <a:rPr lang="de-DE" sz="1800" dirty="0"/>
              <a:t>) </a:t>
            </a:r>
            <a:r>
              <a:rPr lang="de-DE" sz="1800" dirty="0" err="1"/>
              <a:t>begin</a:t>
            </a:r>
            <a:r>
              <a:rPr lang="de-DE" sz="1800" dirty="0"/>
              <a:t> </a:t>
            </a:r>
          </a:p>
          <a:p>
            <a:pPr lvl="1" algn="l"/>
            <a:r>
              <a:rPr lang="de-DE" sz="1800" dirty="0" smtClean="0"/>
              <a:t>$</a:t>
            </a:r>
            <a:r>
              <a:rPr lang="de-DE" sz="1800" dirty="0" err="1"/>
              <a:t>display</a:t>
            </a:r>
            <a:r>
              <a:rPr lang="de-DE" sz="1800" dirty="0"/>
              <a:t> ("DUT Error at time %d", $time); </a:t>
            </a:r>
          </a:p>
          <a:p>
            <a:pPr lvl="1" algn="l"/>
            <a:r>
              <a:rPr lang="de-DE" sz="1800" dirty="0" smtClean="0"/>
              <a:t>$</a:t>
            </a:r>
            <a:r>
              <a:rPr lang="de-DE" sz="1800" dirty="0" err="1"/>
              <a:t>display</a:t>
            </a:r>
            <a:r>
              <a:rPr lang="de-DE" sz="1800" dirty="0"/>
              <a:t> (" </a:t>
            </a:r>
            <a:r>
              <a:rPr lang="de-DE" sz="1800" dirty="0" err="1"/>
              <a:t>Expected</a:t>
            </a:r>
            <a:r>
              <a:rPr lang="de-DE" sz="1800" dirty="0"/>
              <a:t> </a:t>
            </a:r>
            <a:r>
              <a:rPr lang="de-DE" sz="1800" dirty="0" err="1"/>
              <a:t>value</a:t>
            </a:r>
            <a:r>
              <a:rPr lang="de-DE" sz="1800" dirty="0"/>
              <a:t> %d, </a:t>
            </a:r>
            <a:r>
              <a:rPr lang="de-DE" sz="1800" dirty="0" err="1"/>
              <a:t>Got</a:t>
            </a:r>
            <a:r>
              <a:rPr lang="de-DE" sz="1800" dirty="0"/>
              <a:t> Value %d", </a:t>
            </a:r>
            <a:r>
              <a:rPr lang="de-DE" sz="1800" dirty="0" err="1"/>
              <a:t>count_compare</a:t>
            </a:r>
            <a:r>
              <a:rPr lang="de-DE" sz="1800" dirty="0"/>
              <a:t>, </a:t>
            </a:r>
            <a:r>
              <a:rPr lang="de-DE" sz="1800" dirty="0" err="1"/>
              <a:t>count</a:t>
            </a:r>
            <a:r>
              <a:rPr lang="de-DE" sz="1800" dirty="0"/>
              <a:t>); </a:t>
            </a:r>
          </a:p>
          <a:p>
            <a:pPr lvl="1" algn="l"/>
            <a:r>
              <a:rPr lang="de-DE" sz="1800" dirty="0" smtClean="0"/>
              <a:t>#</a:t>
            </a:r>
            <a:r>
              <a:rPr lang="de-DE" sz="1800" dirty="0"/>
              <a:t>5  -&gt; </a:t>
            </a:r>
            <a:r>
              <a:rPr lang="de-DE" sz="1800" dirty="0" err="1"/>
              <a:t>terminate_sim</a:t>
            </a:r>
            <a:r>
              <a:rPr lang="de-DE" sz="1800" dirty="0"/>
              <a:t>; </a:t>
            </a:r>
          </a:p>
          <a:p>
            <a:pPr algn="l"/>
            <a:r>
              <a:rPr lang="de-DE" sz="1800" dirty="0" smtClean="0"/>
              <a:t>end</a:t>
            </a:r>
            <a:endParaRPr lang="en-US" dirty="0"/>
          </a:p>
        </p:txBody>
      </p:sp>
      <p:sp>
        <p:nvSpPr>
          <p:cNvPr id="6" name="Rechteck 5"/>
          <p:cNvSpPr/>
          <p:nvPr/>
        </p:nvSpPr>
        <p:spPr>
          <a:xfrm>
            <a:off x="609600" y="4572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de-DE" dirty="0"/>
              <a:t>Es ist möglich Ereignisse zu definieren</a:t>
            </a:r>
          </a:p>
          <a:p>
            <a:pPr algn="l"/>
            <a:r>
              <a:rPr lang="de-DE" dirty="0"/>
              <a:t>Ereignisse werden getriggert mithilfe vom -&gt; </a:t>
            </a:r>
            <a:r>
              <a:rPr lang="de-DE" dirty="0" err="1"/>
              <a:t>operator</a:t>
            </a:r>
            <a:r>
              <a:rPr lang="de-DE" dirty="0"/>
              <a:t>. Trigger aktiviert alle Prozesse die auf das </a:t>
            </a:r>
            <a:r>
              <a:rPr lang="de-DE" dirty="0" err="1"/>
              <a:t>Eregnis</a:t>
            </a:r>
            <a:r>
              <a:rPr lang="de-DE" dirty="0"/>
              <a:t> warten</a:t>
            </a:r>
          </a:p>
        </p:txBody>
      </p:sp>
      <p:sp>
        <p:nvSpPr>
          <p:cNvPr id="7" name="Rechteck 6"/>
          <p:cNvSpPr/>
          <p:nvPr/>
        </p:nvSpPr>
        <p:spPr>
          <a:xfrm>
            <a:off x="5257800" y="2514600"/>
            <a:ext cx="3733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de-DE" dirty="0" smtClean="0"/>
              <a:t>$</a:t>
            </a:r>
            <a:r>
              <a:rPr lang="de-DE" dirty="0" err="1"/>
              <a:t>display</a:t>
            </a:r>
            <a:r>
              <a:rPr lang="de-DE" dirty="0"/>
              <a:t> </a:t>
            </a:r>
            <a:r>
              <a:rPr lang="de-DE" dirty="0" smtClean="0"/>
              <a:t>gibt </a:t>
            </a:r>
            <a:r>
              <a:rPr lang="de-DE" dirty="0"/>
              <a:t>die Signale aus jedes mal wenn </a:t>
            </a:r>
            <a:r>
              <a:rPr lang="de-DE" dirty="0" smtClean="0"/>
              <a:t>er aufgerufen wird </a:t>
            </a:r>
            <a:endParaRPr lang="en-US" dirty="0"/>
          </a:p>
        </p:txBody>
      </p:sp>
      <p:sp>
        <p:nvSpPr>
          <p:cNvPr id="8" name="Rechteck 7"/>
          <p:cNvSpPr/>
          <p:nvPr/>
        </p:nvSpPr>
        <p:spPr>
          <a:xfrm>
            <a:off x="3581400" y="20574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de-DE" dirty="0" err="1"/>
              <a:t>c</a:t>
            </a:r>
            <a:r>
              <a:rPr lang="de-DE" dirty="0" err="1" smtClean="0"/>
              <a:t>ount_compare</a:t>
            </a:r>
            <a:r>
              <a:rPr lang="de-DE" dirty="0" smtClean="0"/>
              <a:t> – Ausgang des Modells</a:t>
            </a:r>
          </a:p>
          <a:p>
            <a:pPr algn="l"/>
            <a:r>
              <a:rPr lang="de-DE" dirty="0" err="1"/>
              <a:t>c</a:t>
            </a:r>
            <a:r>
              <a:rPr lang="de-DE" dirty="0" err="1" smtClean="0"/>
              <a:t>ount</a:t>
            </a:r>
            <a:r>
              <a:rPr lang="de-DE" dirty="0" smtClean="0"/>
              <a:t> – Ausgang des Zählers</a:t>
            </a:r>
            <a:endParaRPr lang="en-US" dirty="0"/>
          </a:p>
        </p:txBody>
      </p:sp>
      <p:sp>
        <p:nvSpPr>
          <p:cNvPr id="9" name="Rechteck 8"/>
          <p:cNvSpPr/>
          <p:nvPr/>
        </p:nvSpPr>
        <p:spPr>
          <a:xfrm>
            <a:off x="4114800" y="38100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de-DE" dirty="0" smtClean="0"/>
              <a:t>%d Ausgabe von Variable (</a:t>
            </a:r>
            <a:r>
              <a:rPr lang="de-DE" dirty="0" err="1" smtClean="0"/>
              <a:t>count_compare</a:t>
            </a:r>
            <a:r>
              <a:rPr lang="de-DE" dirty="0" smtClean="0"/>
              <a:t>) im Dezimalformat</a:t>
            </a:r>
            <a:endParaRPr lang="en-US" dirty="0"/>
          </a:p>
        </p:txBody>
      </p:sp>
      <p:cxnSp>
        <p:nvCxnSpPr>
          <p:cNvPr id="11" name="Gerade Verbindung mit Pfeil 10"/>
          <p:cNvCxnSpPr/>
          <p:nvPr/>
        </p:nvCxnSpPr>
        <p:spPr bwMode="auto">
          <a:xfrm flipH="1" flipV="1">
            <a:off x="4267200" y="3581400"/>
            <a:ext cx="7620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754124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Einige Beispiele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680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Man kann </a:t>
            </a:r>
            <a:r>
              <a:rPr lang="de-DE" dirty="0" smtClean="0"/>
              <a:t>die kombinatorische </a:t>
            </a:r>
            <a:r>
              <a:rPr lang="de-DE" dirty="0" err="1" smtClean="0"/>
              <a:t>Logk</a:t>
            </a:r>
            <a:r>
              <a:rPr lang="de-DE" dirty="0" smtClean="0"/>
              <a:t> auf zwei Weisen definieren</a:t>
            </a:r>
          </a:p>
          <a:p>
            <a:r>
              <a:rPr lang="de-DE" dirty="0"/>
              <a:t>Kombinatorische </a:t>
            </a:r>
            <a:r>
              <a:rPr lang="de-DE" dirty="0" smtClean="0"/>
              <a:t>Schaltungen mit </a:t>
            </a:r>
            <a:r>
              <a:rPr lang="de-DE" dirty="0" err="1" smtClean="0"/>
              <a:t>Always</a:t>
            </a:r>
            <a:endParaRPr lang="de-DE" dirty="0" smtClean="0"/>
          </a:p>
          <a:p>
            <a:r>
              <a:rPr lang="de-DE" dirty="0"/>
              <a:t>Kombinatorische Schaltungen mit </a:t>
            </a:r>
            <a:r>
              <a:rPr lang="de-DE" dirty="0" err="1" smtClean="0"/>
              <a:t>Assign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4480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Definition als </a:t>
            </a:r>
            <a:r>
              <a:rPr lang="de-DE" dirty="0" err="1"/>
              <a:t>Prozeduralblock</a:t>
            </a:r>
            <a:r>
              <a:rPr lang="de-DE" dirty="0"/>
              <a:t>. Es kann passieren dass wir kombinatorische Logik beschreiben möchten aber wir bekommen ein </a:t>
            </a:r>
            <a:r>
              <a:rPr lang="de-DE" dirty="0" err="1"/>
              <a:t>Latch</a:t>
            </a:r>
            <a:r>
              <a:rPr lang="de-DE" dirty="0"/>
              <a:t>. Das passiert wenn ein Fall im </a:t>
            </a:r>
            <a:r>
              <a:rPr lang="de-DE" dirty="0" err="1"/>
              <a:t>case</a:t>
            </a:r>
            <a:r>
              <a:rPr lang="de-DE" dirty="0"/>
              <a:t> fehlt</a:t>
            </a:r>
          </a:p>
          <a:p>
            <a:r>
              <a:rPr lang="de-DE" dirty="0"/>
              <a:t>Wenn wir kombinatorische Logik mit Prozedur modellieren, der </a:t>
            </a:r>
            <a:r>
              <a:rPr lang="de-DE" dirty="0" err="1"/>
              <a:t>Always</a:t>
            </a:r>
            <a:r>
              <a:rPr lang="de-DE" dirty="0"/>
              <a:t>-Block muss auf jede Äderung von allen Eingängen reagieren.  </a:t>
            </a:r>
          </a:p>
          <a:p>
            <a:endParaRPr lang="de-DE" dirty="0"/>
          </a:p>
          <a:p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762000" y="2286000"/>
            <a:ext cx="3153427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 algn="l"/>
            <a:r>
              <a:rPr lang="de-DE" sz="1400" dirty="0" err="1"/>
              <a:t>w</a:t>
            </a:r>
            <a:r>
              <a:rPr lang="de-DE" sz="1400" dirty="0" err="1" smtClean="0"/>
              <a:t>ire</a:t>
            </a:r>
            <a:r>
              <a:rPr lang="de-DE" sz="1400" dirty="0" smtClean="0"/>
              <a:t> [2:0</a:t>
            </a:r>
            <a:r>
              <a:rPr lang="de-DE" sz="1400" dirty="0"/>
              <a:t>] in;</a:t>
            </a:r>
          </a:p>
          <a:p>
            <a:pPr lvl="1" algn="l"/>
            <a:r>
              <a:rPr lang="de-DE" sz="1400" dirty="0" smtClean="0"/>
              <a:t>reg </a:t>
            </a:r>
            <a:r>
              <a:rPr lang="de-DE" sz="1400" dirty="0"/>
              <a:t>[7:0] out;</a:t>
            </a:r>
          </a:p>
          <a:p>
            <a:pPr lvl="1" algn="l"/>
            <a:endParaRPr lang="de-DE" sz="1400" dirty="0"/>
          </a:p>
          <a:p>
            <a:pPr lvl="1" algn="l"/>
            <a:r>
              <a:rPr lang="de-DE" sz="1400" dirty="0" err="1"/>
              <a:t>always</a:t>
            </a:r>
            <a:r>
              <a:rPr lang="de-DE" sz="1400" dirty="0"/>
              <a:t> @ (</a:t>
            </a:r>
            <a:r>
              <a:rPr lang="de-DE" sz="1400" dirty="0" smtClean="0"/>
              <a:t>in) </a:t>
            </a:r>
            <a:r>
              <a:rPr lang="de-DE" sz="1400" dirty="0" err="1" smtClean="0"/>
              <a:t>begin</a:t>
            </a:r>
            <a:endParaRPr lang="de-DE" sz="1400" dirty="0"/>
          </a:p>
          <a:p>
            <a:pPr lvl="1" algn="l"/>
            <a:r>
              <a:rPr lang="de-DE" sz="1400" dirty="0"/>
              <a:t>  out = 0;</a:t>
            </a:r>
          </a:p>
          <a:p>
            <a:pPr lvl="1" algn="l"/>
            <a:r>
              <a:rPr lang="de-DE" sz="1400" dirty="0"/>
              <a:t>  </a:t>
            </a:r>
            <a:r>
              <a:rPr lang="de-DE" sz="1400" dirty="0" err="1"/>
              <a:t>case</a:t>
            </a:r>
            <a:r>
              <a:rPr lang="de-DE" sz="1400" dirty="0"/>
              <a:t> (in)</a:t>
            </a:r>
          </a:p>
          <a:p>
            <a:pPr lvl="1" algn="l"/>
            <a:r>
              <a:rPr lang="de-DE" sz="1400" dirty="0"/>
              <a:t>    3'b001 : out = 8'b0000_0001;</a:t>
            </a:r>
          </a:p>
          <a:p>
            <a:pPr lvl="1" algn="l"/>
            <a:r>
              <a:rPr lang="de-DE" sz="1400" dirty="0"/>
              <a:t>    3'b010 : out = 8'b0000_0010;</a:t>
            </a:r>
          </a:p>
          <a:p>
            <a:pPr lvl="1" algn="l"/>
            <a:r>
              <a:rPr lang="de-DE" sz="1400" dirty="0"/>
              <a:t>    3'b011 : out = 8'b0000_0100;</a:t>
            </a:r>
          </a:p>
          <a:p>
            <a:pPr lvl="1" algn="l"/>
            <a:r>
              <a:rPr lang="de-DE" sz="1400" dirty="0"/>
              <a:t>    3'b100 : out = 8'b0000_1000;</a:t>
            </a:r>
          </a:p>
          <a:p>
            <a:pPr lvl="1" algn="l"/>
            <a:r>
              <a:rPr lang="de-DE" sz="1400" dirty="0"/>
              <a:t>    3'b101 : out = 8'b0001_0000;</a:t>
            </a:r>
          </a:p>
          <a:p>
            <a:pPr lvl="1" algn="l"/>
            <a:r>
              <a:rPr lang="de-DE" sz="1400" dirty="0"/>
              <a:t>    3'b110 : out = 8'b0100_0000;</a:t>
            </a:r>
          </a:p>
          <a:p>
            <a:pPr lvl="1" algn="l"/>
            <a:r>
              <a:rPr lang="de-DE" sz="1400" dirty="0"/>
              <a:t>    3'b111 : out = 8'b1000_0000;</a:t>
            </a:r>
          </a:p>
          <a:p>
            <a:pPr lvl="1" algn="l"/>
            <a:r>
              <a:rPr lang="de-DE" sz="1400" dirty="0"/>
              <a:t>  </a:t>
            </a:r>
            <a:r>
              <a:rPr lang="de-DE" sz="1400" dirty="0" err="1"/>
              <a:t>endcase</a:t>
            </a:r>
            <a:endParaRPr lang="de-DE" sz="1400" dirty="0"/>
          </a:p>
          <a:p>
            <a:pPr lvl="1" algn="l"/>
            <a:r>
              <a:rPr lang="de-DE" sz="1400" dirty="0"/>
              <a:t>e</a:t>
            </a:r>
            <a:r>
              <a:rPr lang="de-DE" sz="1400" dirty="0" smtClean="0"/>
              <a:t>nd//</a:t>
            </a:r>
            <a:r>
              <a:rPr lang="de-DE" sz="1400" dirty="0" err="1" smtClean="0"/>
              <a:t>always</a:t>
            </a:r>
            <a:r>
              <a:rPr lang="de-DE" sz="1400" dirty="0" smtClean="0"/>
              <a:t>  </a:t>
            </a:r>
            <a:r>
              <a:rPr lang="de-DE" sz="1400" dirty="0"/>
              <a:t>	  	 </a:t>
            </a:r>
          </a:p>
        </p:txBody>
      </p:sp>
    </p:spTree>
    <p:extLst>
      <p:ext uri="{BB962C8B-B14F-4D97-AF65-F5344CB8AC3E}">
        <p14:creationId xmlns:p14="http://schemas.microsoft.com/office/powerpoint/2010/main" val="41554630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Kombinatorische Schaltungen mit </a:t>
            </a:r>
            <a:r>
              <a:rPr lang="de-DE" dirty="0" err="1" smtClean="0"/>
              <a:t>assign</a:t>
            </a:r>
            <a:endParaRPr lang="de-DE" dirty="0"/>
          </a:p>
          <a:p>
            <a:endParaRPr lang="de-DE" dirty="0"/>
          </a:p>
          <a:p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685800" y="1752600"/>
            <a:ext cx="325980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 err="1"/>
              <a:t>input</a:t>
            </a:r>
            <a:r>
              <a:rPr lang="de-DE" sz="1400" dirty="0"/>
              <a:t> [2:0] in;</a:t>
            </a:r>
          </a:p>
          <a:p>
            <a:pPr algn="l"/>
            <a:r>
              <a:rPr lang="de-DE" sz="1400" dirty="0" err="1"/>
              <a:t>output</a:t>
            </a:r>
            <a:r>
              <a:rPr lang="de-DE" sz="1400" dirty="0"/>
              <a:t> [7:0] out;</a:t>
            </a:r>
          </a:p>
          <a:p>
            <a:pPr algn="l"/>
            <a:r>
              <a:rPr lang="de-DE" sz="1400" dirty="0" err="1"/>
              <a:t>wire</a:t>
            </a:r>
            <a:r>
              <a:rPr lang="de-DE" sz="1400" dirty="0"/>
              <a:t> [7:0] out;</a:t>
            </a:r>
          </a:p>
          <a:p>
            <a:pPr algn="l"/>
            <a:r>
              <a:rPr lang="de-DE" sz="1400" dirty="0" err="1"/>
              <a:t>assign</a:t>
            </a:r>
            <a:r>
              <a:rPr lang="de-DE" sz="1400" dirty="0"/>
              <a:t> out  = </a:t>
            </a:r>
            <a:endParaRPr lang="de-DE" sz="1400" dirty="0" smtClean="0"/>
          </a:p>
          <a:p>
            <a:pPr algn="l"/>
            <a:r>
              <a:rPr lang="de-DE" sz="1400" dirty="0" smtClean="0"/>
              <a:t>(</a:t>
            </a:r>
            <a:r>
              <a:rPr lang="de-DE" sz="1400" dirty="0"/>
              <a:t>in == 3'b000 ) ? 8'b0000_0001 : </a:t>
            </a:r>
          </a:p>
          <a:p>
            <a:pPr algn="l"/>
            <a:r>
              <a:rPr lang="de-DE" sz="1400" dirty="0"/>
              <a:t>(in == 3'b001 ) ? 8'b0000_0010 : </a:t>
            </a:r>
          </a:p>
          <a:p>
            <a:pPr algn="l"/>
            <a:r>
              <a:rPr lang="de-DE" sz="1400" dirty="0"/>
              <a:t>(in == 3'b010 ) ? 8'b0000_0100 : </a:t>
            </a:r>
          </a:p>
          <a:p>
            <a:pPr algn="l"/>
            <a:r>
              <a:rPr lang="de-DE" sz="1400" dirty="0"/>
              <a:t>(in == 3'b011 ) ? 8'b0000_1000 : </a:t>
            </a:r>
          </a:p>
          <a:p>
            <a:pPr algn="l"/>
            <a:r>
              <a:rPr lang="de-DE" sz="1400" dirty="0"/>
              <a:t>(in == 3'b100 ) ? 8'b0001_0000 : </a:t>
            </a:r>
          </a:p>
          <a:p>
            <a:pPr algn="l"/>
            <a:r>
              <a:rPr lang="de-DE" sz="1400" dirty="0"/>
              <a:t>(in == 3'b101 ) ? 8'b0010_0000 : </a:t>
            </a:r>
          </a:p>
          <a:p>
            <a:pPr algn="l"/>
            <a:r>
              <a:rPr lang="de-DE" sz="1400" dirty="0"/>
              <a:t>(in == 3'b110 ) ? 8'b0100_0000 : </a:t>
            </a:r>
          </a:p>
          <a:p>
            <a:pPr algn="l"/>
            <a:r>
              <a:rPr lang="de-DE" sz="1400" dirty="0"/>
              <a:t>(in == 3'b111 ) ? 8'b1000_0000 : 8'h00</a:t>
            </a:r>
            <a:r>
              <a:rPr lang="de-DE" sz="1400" dirty="0" smtClean="0"/>
              <a:t>;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156424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Wenn wir </a:t>
            </a:r>
            <a:r>
              <a:rPr lang="de-DE" dirty="0" err="1"/>
              <a:t>flipflop</a:t>
            </a:r>
            <a:r>
              <a:rPr lang="de-DE" dirty="0"/>
              <a:t> </a:t>
            </a:r>
            <a:r>
              <a:rPr lang="de-DE" dirty="0" smtClean="0"/>
              <a:t>modellieren</a:t>
            </a:r>
            <a:r>
              <a:rPr lang="de-DE" dirty="0"/>
              <a:t>, benutzen wir ein Prozedurblock. Er ist mit positiver oder negativer Taktflanke </a:t>
            </a:r>
            <a:r>
              <a:rPr lang="de-DE" dirty="0" smtClean="0"/>
              <a:t>getriggert</a:t>
            </a:r>
            <a:r>
              <a:rPr lang="de-DE" dirty="0"/>
              <a:t>. Wenn das </a:t>
            </a:r>
            <a:r>
              <a:rPr lang="de-DE" dirty="0" err="1"/>
              <a:t>flip</a:t>
            </a:r>
            <a:r>
              <a:rPr lang="de-DE" dirty="0"/>
              <a:t>-flip asynchrones </a:t>
            </a:r>
            <a:r>
              <a:rPr lang="de-DE" dirty="0" err="1"/>
              <a:t>reset</a:t>
            </a:r>
            <a:r>
              <a:rPr lang="de-DE" dirty="0"/>
              <a:t> hat, muss der Block sowohl auf Takt als auf </a:t>
            </a:r>
            <a:r>
              <a:rPr lang="de-DE" dirty="0" err="1"/>
              <a:t>Reset</a:t>
            </a:r>
            <a:r>
              <a:rPr lang="de-DE" dirty="0"/>
              <a:t> reagieren. Alle Z</a:t>
            </a:r>
            <a:r>
              <a:rPr lang="de-DE" dirty="0" smtClean="0"/>
              <a:t>uweisungen </a:t>
            </a:r>
            <a:r>
              <a:rPr lang="de-DE" dirty="0"/>
              <a:t>werden </a:t>
            </a:r>
            <a:r>
              <a:rPr lang="de-DE" dirty="0" smtClean="0"/>
              <a:t>„</a:t>
            </a:r>
            <a:r>
              <a:rPr lang="de-DE" dirty="0" err="1" smtClean="0"/>
              <a:t>nonblocking</a:t>
            </a:r>
            <a:r>
              <a:rPr lang="de-DE" dirty="0" smtClean="0"/>
              <a:t>“ gemacht</a:t>
            </a:r>
            <a:r>
              <a:rPr lang="de-DE" dirty="0"/>
              <a:t>.</a:t>
            </a:r>
          </a:p>
          <a:p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609600" y="2133600"/>
            <a:ext cx="443262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800" dirty="0" err="1" smtClean="0"/>
              <a:t>always</a:t>
            </a:r>
            <a:r>
              <a:rPr lang="de-DE" sz="1800" dirty="0" smtClean="0"/>
              <a:t> </a:t>
            </a:r>
            <a:r>
              <a:rPr lang="de-DE" sz="1800" dirty="0"/>
              <a:t>@ (</a:t>
            </a:r>
            <a:r>
              <a:rPr lang="de-DE" sz="1800" dirty="0" err="1"/>
              <a:t>posedge</a:t>
            </a:r>
            <a:r>
              <a:rPr lang="de-DE" sz="1800" dirty="0"/>
              <a:t> </a:t>
            </a:r>
            <a:r>
              <a:rPr lang="de-DE" sz="1800" dirty="0" err="1"/>
              <a:t>clk</a:t>
            </a:r>
            <a:r>
              <a:rPr lang="de-DE" sz="1800" dirty="0"/>
              <a:t> </a:t>
            </a:r>
            <a:r>
              <a:rPr lang="de-DE" sz="1800" dirty="0" err="1"/>
              <a:t>or</a:t>
            </a:r>
            <a:r>
              <a:rPr lang="de-DE" sz="1800" dirty="0"/>
              <a:t> </a:t>
            </a:r>
            <a:r>
              <a:rPr lang="de-DE" sz="1800" dirty="0" err="1"/>
              <a:t>posedge</a:t>
            </a:r>
            <a:r>
              <a:rPr lang="de-DE" sz="1800" dirty="0"/>
              <a:t> </a:t>
            </a:r>
            <a:r>
              <a:rPr lang="de-DE" sz="1800" dirty="0" err="1" smtClean="0"/>
              <a:t>reset</a:t>
            </a:r>
            <a:r>
              <a:rPr lang="de-DE" sz="1800" dirty="0" smtClean="0"/>
              <a:t>)</a:t>
            </a:r>
            <a:endParaRPr lang="de-DE" sz="1800" dirty="0"/>
          </a:p>
          <a:p>
            <a:pPr lvl="1" algn="l"/>
            <a:r>
              <a:rPr lang="de-DE" sz="1800" dirty="0" err="1" smtClean="0"/>
              <a:t>if</a:t>
            </a:r>
            <a:r>
              <a:rPr lang="de-DE" sz="1800" dirty="0" smtClean="0"/>
              <a:t> </a:t>
            </a:r>
            <a:r>
              <a:rPr lang="de-DE" sz="1800" dirty="0"/>
              <a:t>(</a:t>
            </a:r>
            <a:r>
              <a:rPr lang="de-DE" sz="1800" dirty="0" err="1"/>
              <a:t>reset</a:t>
            </a:r>
            <a:r>
              <a:rPr lang="de-DE" sz="1800" dirty="0"/>
              <a:t>) </a:t>
            </a:r>
            <a:r>
              <a:rPr lang="de-DE" sz="1800" dirty="0" err="1"/>
              <a:t>begin</a:t>
            </a:r>
            <a:endParaRPr lang="de-DE" sz="1800" dirty="0"/>
          </a:p>
          <a:p>
            <a:pPr lvl="1" algn="l"/>
            <a:r>
              <a:rPr lang="de-DE" sz="1800" dirty="0" smtClean="0"/>
              <a:t>q </a:t>
            </a:r>
            <a:r>
              <a:rPr lang="de-DE" sz="1800" dirty="0"/>
              <a:t>&lt;= 0;</a:t>
            </a:r>
          </a:p>
          <a:p>
            <a:pPr lvl="1" algn="l"/>
            <a:r>
              <a:rPr lang="de-DE" sz="1800" dirty="0" smtClean="0"/>
              <a:t>end </a:t>
            </a:r>
            <a:r>
              <a:rPr lang="de-DE" sz="1800" dirty="0" err="1"/>
              <a:t>else</a:t>
            </a:r>
            <a:r>
              <a:rPr lang="de-DE" sz="1800" dirty="0"/>
              <a:t> </a:t>
            </a:r>
            <a:r>
              <a:rPr lang="de-DE" sz="1800" dirty="0" err="1"/>
              <a:t>begin</a:t>
            </a:r>
            <a:endParaRPr lang="de-DE" sz="1800" dirty="0"/>
          </a:p>
          <a:p>
            <a:pPr lvl="1" algn="l"/>
            <a:r>
              <a:rPr lang="de-DE" sz="1800" dirty="0" smtClean="0"/>
              <a:t>q </a:t>
            </a:r>
            <a:r>
              <a:rPr lang="de-DE" sz="1800" dirty="0"/>
              <a:t>&lt;= d;</a:t>
            </a:r>
          </a:p>
          <a:p>
            <a:pPr algn="l"/>
            <a:r>
              <a:rPr lang="de-DE" sz="1800" dirty="0" smtClean="0"/>
              <a:t>end</a:t>
            </a:r>
            <a:endParaRPr lang="de-DE" sz="1800" dirty="0"/>
          </a:p>
        </p:txBody>
      </p:sp>
      <p:sp>
        <p:nvSpPr>
          <p:cNvPr id="6" name="Textfeld 5"/>
          <p:cNvSpPr txBox="1"/>
          <p:nvPr/>
        </p:nvSpPr>
        <p:spPr>
          <a:xfrm>
            <a:off x="533400" y="4038600"/>
            <a:ext cx="263726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800" dirty="0" err="1" smtClean="0"/>
              <a:t>always</a:t>
            </a:r>
            <a:r>
              <a:rPr lang="de-DE" sz="1800" dirty="0" smtClean="0"/>
              <a:t> </a:t>
            </a:r>
            <a:r>
              <a:rPr lang="de-DE" sz="1800" dirty="0"/>
              <a:t>@ (</a:t>
            </a:r>
            <a:r>
              <a:rPr lang="de-DE" sz="1800" dirty="0" err="1"/>
              <a:t>posedge</a:t>
            </a:r>
            <a:r>
              <a:rPr lang="de-DE" sz="1800" dirty="0"/>
              <a:t> </a:t>
            </a:r>
            <a:r>
              <a:rPr lang="de-DE" sz="1800" dirty="0" err="1"/>
              <a:t>clk</a:t>
            </a:r>
            <a:r>
              <a:rPr lang="de-DE" sz="1800" dirty="0"/>
              <a:t>)</a:t>
            </a:r>
          </a:p>
          <a:p>
            <a:pPr lvl="1" algn="l"/>
            <a:r>
              <a:rPr lang="de-DE" sz="1800" dirty="0" err="1" smtClean="0"/>
              <a:t>if</a:t>
            </a:r>
            <a:r>
              <a:rPr lang="de-DE" sz="1800" dirty="0" smtClean="0"/>
              <a:t> </a:t>
            </a:r>
            <a:r>
              <a:rPr lang="de-DE" sz="1800" dirty="0"/>
              <a:t>(</a:t>
            </a:r>
            <a:r>
              <a:rPr lang="de-DE" sz="1800" dirty="0" err="1"/>
              <a:t>reset</a:t>
            </a:r>
            <a:r>
              <a:rPr lang="de-DE" sz="1800" dirty="0"/>
              <a:t>) </a:t>
            </a:r>
            <a:r>
              <a:rPr lang="de-DE" sz="1800" dirty="0" err="1"/>
              <a:t>begin</a:t>
            </a:r>
            <a:endParaRPr lang="de-DE" sz="1800" dirty="0"/>
          </a:p>
          <a:p>
            <a:pPr lvl="1" algn="l"/>
            <a:r>
              <a:rPr lang="de-DE" sz="1800" dirty="0" smtClean="0"/>
              <a:t>q </a:t>
            </a:r>
            <a:r>
              <a:rPr lang="de-DE" sz="1800" dirty="0"/>
              <a:t>&lt;= 0;</a:t>
            </a:r>
          </a:p>
          <a:p>
            <a:pPr lvl="1" algn="l"/>
            <a:r>
              <a:rPr lang="de-DE" sz="1800" dirty="0" err="1" smtClean="0"/>
              <a:t>else</a:t>
            </a:r>
            <a:r>
              <a:rPr lang="de-DE" sz="1800" dirty="0" smtClean="0"/>
              <a:t> </a:t>
            </a:r>
            <a:r>
              <a:rPr lang="de-DE" sz="1800" dirty="0" err="1"/>
              <a:t>begin</a:t>
            </a:r>
            <a:endParaRPr lang="de-DE" sz="1800" dirty="0"/>
          </a:p>
          <a:p>
            <a:pPr lvl="1" algn="l"/>
            <a:r>
              <a:rPr lang="de-DE" sz="1800" dirty="0" smtClean="0"/>
              <a:t>q </a:t>
            </a:r>
            <a:r>
              <a:rPr lang="de-DE" sz="1800" dirty="0"/>
              <a:t>&lt;= d;</a:t>
            </a:r>
          </a:p>
          <a:p>
            <a:pPr algn="l"/>
            <a:r>
              <a:rPr lang="de-DE" sz="1800" dirty="0" smtClean="0"/>
              <a:t>end</a:t>
            </a:r>
            <a:endParaRPr lang="de-DE" sz="1800" dirty="0"/>
          </a:p>
        </p:txBody>
      </p:sp>
      <p:sp>
        <p:nvSpPr>
          <p:cNvPr id="7" name="Textfeld 6"/>
          <p:cNvSpPr txBox="1"/>
          <p:nvPr/>
        </p:nvSpPr>
        <p:spPr>
          <a:xfrm>
            <a:off x="5181600" y="2209800"/>
            <a:ext cx="15231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Asynchrones</a:t>
            </a:r>
            <a:r>
              <a:rPr lang="en-US" dirty="0"/>
              <a:t> </a:t>
            </a:r>
            <a:r>
              <a:rPr lang="en-US" dirty="0" smtClean="0"/>
              <a:t>Reset</a:t>
            </a:r>
            <a:endParaRPr 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5215320" y="4114800"/>
            <a:ext cx="13612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Snchrones</a:t>
            </a:r>
            <a:r>
              <a:rPr lang="en-US" dirty="0" smtClean="0"/>
              <a:t> Reset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8363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Einige</a:t>
            </a:r>
            <a:r>
              <a:rPr lang="en-US" dirty="0" smtClean="0"/>
              <a:t> </a:t>
            </a:r>
            <a:r>
              <a:rPr lang="en-US" dirty="0" err="1" smtClean="0"/>
              <a:t>Regeln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guten</a:t>
            </a:r>
            <a:r>
              <a:rPr lang="en-US" dirty="0" smtClean="0"/>
              <a:t> Code-</a:t>
            </a:r>
            <a:r>
              <a:rPr lang="en-US" dirty="0" err="1" smtClean="0"/>
              <a:t>Stil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 der </a:t>
            </a:r>
            <a:r>
              <a:rPr lang="de-DE" dirty="0" err="1" smtClean="0"/>
              <a:t>SensitivitätsListe</a:t>
            </a:r>
            <a:r>
              <a:rPr lang="de-DE" dirty="0" smtClean="0"/>
              <a:t> eines </a:t>
            </a:r>
            <a:r>
              <a:rPr lang="de-DE" dirty="0" err="1" smtClean="0"/>
              <a:t>Always</a:t>
            </a:r>
            <a:r>
              <a:rPr lang="de-DE" dirty="0" smtClean="0"/>
              <a:t>-Blocks </a:t>
            </a:r>
            <a:r>
              <a:rPr lang="de-DE" dirty="0"/>
              <a:t>sollen die f</a:t>
            </a:r>
            <a:r>
              <a:rPr lang="de-DE" dirty="0" smtClean="0"/>
              <a:t>lanken- </a:t>
            </a:r>
            <a:r>
              <a:rPr lang="de-DE" dirty="0"/>
              <a:t>und </a:t>
            </a:r>
            <a:r>
              <a:rPr lang="de-DE" dirty="0" smtClean="0"/>
              <a:t>pegelsensitive </a:t>
            </a:r>
            <a:r>
              <a:rPr lang="de-DE" dirty="0"/>
              <a:t>Eingänge nicht </a:t>
            </a:r>
            <a:r>
              <a:rPr lang="de-DE" dirty="0" smtClean="0"/>
              <a:t>gleichzeitig verwendet werden</a:t>
            </a:r>
          </a:p>
          <a:p>
            <a:r>
              <a:rPr lang="de-DE" dirty="0" smtClean="0"/>
              <a:t>Klammer machen die kombinatorischen Formel übersichtlicher</a:t>
            </a:r>
          </a:p>
          <a:p>
            <a:r>
              <a:rPr lang="de-DE" dirty="0" smtClean="0"/>
              <a:t>Kontinuierliche </a:t>
            </a:r>
            <a:r>
              <a:rPr lang="de-DE" dirty="0"/>
              <a:t>Zuweisung für kombinatorische </a:t>
            </a:r>
            <a:r>
              <a:rPr lang="de-DE" dirty="0" smtClean="0"/>
              <a:t>Logik ist besser</a:t>
            </a:r>
          </a:p>
          <a:p>
            <a:r>
              <a:rPr lang="de-DE" dirty="0" smtClean="0"/>
              <a:t>Es soll </a:t>
            </a:r>
            <a:r>
              <a:rPr lang="de-DE" dirty="0" err="1"/>
              <a:t>n</a:t>
            </a:r>
            <a:r>
              <a:rPr lang="de-DE" dirty="0" err="1" smtClean="0"/>
              <a:t>onblocking</a:t>
            </a:r>
            <a:r>
              <a:rPr lang="de-DE" dirty="0" smtClean="0"/>
              <a:t> </a:t>
            </a:r>
            <a:r>
              <a:rPr lang="de-DE" dirty="0"/>
              <a:t>für </a:t>
            </a:r>
            <a:r>
              <a:rPr lang="de-DE" dirty="0" smtClean="0"/>
              <a:t>sequenzielle- </a:t>
            </a:r>
            <a:r>
              <a:rPr lang="de-DE" dirty="0"/>
              <a:t>und </a:t>
            </a:r>
            <a:r>
              <a:rPr lang="de-DE" dirty="0" err="1"/>
              <a:t>blocking</a:t>
            </a:r>
            <a:r>
              <a:rPr lang="de-DE" dirty="0"/>
              <a:t> für kombinatorische </a:t>
            </a:r>
            <a:r>
              <a:rPr lang="de-DE" dirty="0" smtClean="0"/>
              <a:t>Logik verwendet werden</a:t>
            </a:r>
          </a:p>
          <a:p>
            <a:r>
              <a:rPr lang="de-DE" dirty="0" smtClean="0"/>
              <a:t>Es ist besser nur die </a:t>
            </a:r>
            <a:r>
              <a:rPr lang="de-DE" dirty="0" err="1" smtClean="0"/>
              <a:t>blocking</a:t>
            </a:r>
            <a:r>
              <a:rPr lang="de-DE" dirty="0" smtClean="0"/>
              <a:t>- oder nur die </a:t>
            </a:r>
            <a:r>
              <a:rPr lang="de-DE" dirty="0" err="1" smtClean="0"/>
              <a:t>nonblocking</a:t>
            </a:r>
            <a:r>
              <a:rPr lang="de-DE" dirty="0" smtClean="0"/>
              <a:t> </a:t>
            </a:r>
            <a:r>
              <a:rPr lang="de-DE" dirty="0"/>
              <a:t>Zuweisungen in einem </a:t>
            </a:r>
            <a:r>
              <a:rPr lang="de-DE" dirty="0" err="1"/>
              <a:t>always</a:t>
            </a:r>
            <a:r>
              <a:rPr lang="de-DE" dirty="0"/>
              <a:t> B</a:t>
            </a:r>
            <a:r>
              <a:rPr lang="de-DE" dirty="0" smtClean="0"/>
              <a:t>lock zu benutzen</a:t>
            </a:r>
          </a:p>
          <a:p>
            <a:r>
              <a:rPr lang="de-DE" dirty="0" smtClean="0"/>
              <a:t>Vorsicht bei Zuweisungen einer </a:t>
            </a:r>
            <a:r>
              <a:rPr lang="de-DE" dirty="0"/>
              <a:t>Variable an mehreren </a:t>
            </a:r>
            <a:r>
              <a:rPr lang="de-DE" dirty="0" smtClean="0"/>
              <a:t>Stellen</a:t>
            </a:r>
          </a:p>
          <a:p>
            <a:r>
              <a:rPr lang="de-DE" dirty="0" err="1"/>
              <a:t>I</a:t>
            </a:r>
            <a:r>
              <a:rPr lang="de-DE" dirty="0" err="1" smtClean="0"/>
              <a:t>f</a:t>
            </a:r>
            <a:r>
              <a:rPr lang="de-DE" dirty="0" smtClean="0"/>
              <a:t> ohne </a:t>
            </a:r>
            <a:r>
              <a:rPr lang="de-DE" dirty="0" err="1" smtClean="0"/>
              <a:t>else</a:t>
            </a:r>
            <a:r>
              <a:rPr lang="de-DE" dirty="0" smtClean="0"/>
              <a:t> ist schlecht</a:t>
            </a:r>
            <a:endParaRPr lang="de-D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909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Verilog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r>
              <a:rPr lang="de-DE" dirty="0"/>
              <a:t>Besonderheiten von </a:t>
            </a:r>
            <a:r>
              <a:rPr lang="de-DE" dirty="0" err="1"/>
              <a:t>Verilog</a:t>
            </a:r>
            <a:endParaRPr lang="de-DE" dirty="0"/>
          </a:p>
          <a:p>
            <a:r>
              <a:rPr lang="de-DE" dirty="0" smtClean="0"/>
              <a:t>Programme in gewöhnlichen </a:t>
            </a:r>
            <a:r>
              <a:rPr lang="de-DE" dirty="0"/>
              <a:t>Programmiersprachen </a:t>
            </a:r>
            <a:r>
              <a:rPr lang="de-DE" dirty="0" smtClean="0"/>
              <a:t>(z.B. C) enthalten Befehle, </a:t>
            </a:r>
            <a:r>
              <a:rPr lang="de-DE" dirty="0"/>
              <a:t>die nacheinander </a:t>
            </a:r>
            <a:r>
              <a:rPr lang="de-DE" dirty="0" smtClean="0"/>
              <a:t>(sequenziell) </a:t>
            </a:r>
            <a:r>
              <a:rPr lang="de-DE" dirty="0"/>
              <a:t>ausgeführt </a:t>
            </a:r>
            <a:r>
              <a:rPr lang="de-DE" dirty="0" smtClean="0"/>
              <a:t>werden</a:t>
            </a:r>
            <a:endParaRPr lang="de-DE" dirty="0"/>
          </a:p>
          <a:p>
            <a:r>
              <a:rPr lang="de-DE" dirty="0" err="1"/>
              <a:t>Verilog</a:t>
            </a:r>
            <a:r>
              <a:rPr lang="de-DE" dirty="0"/>
              <a:t> ist </a:t>
            </a:r>
            <a:r>
              <a:rPr lang="de-DE" dirty="0" smtClean="0"/>
              <a:t>sowohl eine </a:t>
            </a:r>
            <a:r>
              <a:rPr lang="de-DE" dirty="0"/>
              <a:t>Programmiersprache </a:t>
            </a:r>
            <a:r>
              <a:rPr lang="de-DE" dirty="0" smtClean="0"/>
              <a:t>als auch eine Schaltungs-Beschreibungssprache</a:t>
            </a:r>
          </a:p>
          <a:p>
            <a:r>
              <a:rPr lang="de-DE" dirty="0" smtClean="0"/>
              <a:t>Die Befehle (Zuweisungen) </a:t>
            </a:r>
            <a:r>
              <a:rPr lang="de-DE" dirty="0"/>
              <a:t>werden </a:t>
            </a:r>
            <a:r>
              <a:rPr lang="de-DE" dirty="0" smtClean="0"/>
              <a:t>(im Teil der Schaltungen modelliert) gleichzeitig ausgeführt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00604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Advanced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4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212850"/>
          </a:xfrm>
        </p:spPr>
        <p:txBody>
          <a:bodyPr/>
          <a:lstStyle/>
          <a:p>
            <a:r>
              <a:rPr lang="en-US" dirty="0" smtClean="0"/>
              <a:t>Advanced</a:t>
            </a:r>
          </a:p>
          <a:p>
            <a:r>
              <a:rPr lang="de-DE" dirty="0" err="1" smtClean="0"/>
              <a:t>Generate</a:t>
            </a:r>
            <a:r>
              <a:rPr lang="de-DE" dirty="0" smtClean="0"/>
              <a:t> Block </a:t>
            </a:r>
            <a:r>
              <a:rPr lang="de-DE" dirty="0"/>
              <a:t>ist manchmal wichtig – </a:t>
            </a:r>
            <a:r>
              <a:rPr lang="de-DE" dirty="0" err="1"/>
              <a:t>z.b.</a:t>
            </a:r>
            <a:r>
              <a:rPr lang="de-DE" dirty="0"/>
              <a:t> </a:t>
            </a:r>
            <a:r>
              <a:rPr lang="de-DE" dirty="0" smtClean="0"/>
              <a:t>für </a:t>
            </a:r>
            <a:r>
              <a:rPr lang="de-DE" dirty="0" err="1" smtClean="0"/>
              <a:t>Demultiplexer</a:t>
            </a:r>
            <a:endParaRPr lang="de-DE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feld 4"/>
          <p:cNvSpPr txBox="1"/>
          <p:nvPr/>
        </p:nvSpPr>
        <p:spPr>
          <a:xfrm>
            <a:off x="609600" y="1828800"/>
            <a:ext cx="45576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800" dirty="0" err="1" smtClean="0"/>
              <a:t>generate</a:t>
            </a:r>
            <a:endParaRPr lang="de-DE" sz="1800" dirty="0"/>
          </a:p>
          <a:p>
            <a:pPr lvl="1" algn="l"/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/>
              <a:t>(i=0; i &lt; 256; i=i+1) </a:t>
            </a:r>
            <a:r>
              <a:rPr lang="de-DE" sz="1800" dirty="0" err="1"/>
              <a:t>begin</a:t>
            </a:r>
            <a:r>
              <a:rPr lang="de-DE" sz="1800" dirty="0"/>
              <a:t> : DEMUX</a:t>
            </a:r>
          </a:p>
          <a:p>
            <a:pPr lvl="2" algn="l"/>
            <a:r>
              <a:rPr lang="de-DE" sz="1800" dirty="0" err="1" smtClean="0"/>
              <a:t>demux</a:t>
            </a:r>
            <a:r>
              <a:rPr lang="de-DE" sz="1800" dirty="0" smtClean="0"/>
              <a:t>[i</a:t>
            </a:r>
            <a:r>
              <a:rPr lang="de-DE" sz="1800" dirty="0"/>
              <a:t>] &lt;= (</a:t>
            </a:r>
            <a:r>
              <a:rPr lang="de-DE" sz="1800" dirty="0" err="1"/>
              <a:t>input</a:t>
            </a:r>
            <a:r>
              <a:rPr lang="de-DE" sz="1800" dirty="0"/>
              <a:t> == i);</a:t>
            </a:r>
          </a:p>
          <a:p>
            <a:pPr lvl="1" algn="l"/>
            <a:r>
              <a:rPr lang="de-DE" sz="1800" dirty="0" smtClean="0"/>
              <a:t>end</a:t>
            </a:r>
            <a:endParaRPr lang="de-DE" sz="1800" dirty="0"/>
          </a:p>
          <a:p>
            <a:pPr algn="l"/>
            <a:r>
              <a:rPr lang="de-DE" sz="1800" dirty="0" smtClean="0"/>
              <a:t>endgenerate</a:t>
            </a:r>
            <a:endParaRPr lang="de-DE" sz="1800" dirty="0"/>
          </a:p>
        </p:txBody>
      </p:sp>
      <p:sp>
        <p:nvSpPr>
          <p:cNvPr id="6" name="Textfeld 5"/>
          <p:cNvSpPr txBox="1"/>
          <p:nvPr/>
        </p:nvSpPr>
        <p:spPr>
          <a:xfrm>
            <a:off x="609600" y="3505200"/>
            <a:ext cx="433323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800" dirty="0" err="1" smtClean="0"/>
              <a:t>generate</a:t>
            </a:r>
            <a:endParaRPr lang="de-DE" sz="1800" dirty="0"/>
          </a:p>
          <a:p>
            <a:pPr lvl="1" algn="l"/>
            <a:r>
              <a:rPr lang="de-DE" sz="1800" dirty="0" err="1" smtClean="0"/>
              <a:t>for</a:t>
            </a:r>
            <a:r>
              <a:rPr lang="de-DE" sz="1800" dirty="0" smtClean="0"/>
              <a:t> </a:t>
            </a:r>
            <a:r>
              <a:rPr lang="de-DE" sz="1800" dirty="0"/>
              <a:t>(i=0; i &lt; 4; i=i+1) </a:t>
            </a:r>
            <a:r>
              <a:rPr lang="de-DE" sz="1800" dirty="0" err="1"/>
              <a:t>begin</a:t>
            </a:r>
            <a:r>
              <a:rPr lang="de-DE" sz="1800" dirty="0"/>
              <a:t> : MEM</a:t>
            </a:r>
          </a:p>
          <a:p>
            <a:pPr lvl="2" algn="l"/>
            <a:r>
              <a:rPr lang="de-DE" sz="1800" dirty="0" err="1" smtClean="0"/>
              <a:t>memory</a:t>
            </a:r>
            <a:r>
              <a:rPr lang="de-DE" sz="1800" dirty="0" smtClean="0"/>
              <a:t> </a:t>
            </a:r>
            <a:r>
              <a:rPr lang="de-DE" sz="1800" dirty="0"/>
              <a:t>U (</a:t>
            </a:r>
            <a:r>
              <a:rPr lang="de-DE" sz="1800" dirty="0" err="1"/>
              <a:t>read</a:t>
            </a:r>
            <a:r>
              <a:rPr lang="de-DE" sz="1800" dirty="0"/>
              <a:t>, </a:t>
            </a:r>
            <a:r>
              <a:rPr lang="de-DE" sz="1800" dirty="0" err="1"/>
              <a:t>write</a:t>
            </a:r>
            <a:r>
              <a:rPr lang="de-DE" sz="1800" dirty="0"/>
              <a:t>, </a:t>
            </a:r>
          </a:p>
          <a:p>
            <a:pPr lvl="2" algn="l"/>
            <a:r>
              <a:rPr lang="de-DE" sz="1800" dirty="0" err="1" smtClean="0"/>
              <a:t>data_in</a:t>
            </a:r>
            <a:r>
              <a:rPr lang="de-DE" sz="1800" dirty="0"/>
              <a:t>[(i*8)+7:(i*8)], </a:t>
            </a:r>
          </a:p>
          <a:p>
            <a:pPr lvl="2" algn="l"/>
            <a:r>
              <a:rPr lang="de-DE" sz="1800" dirty="0" err="1" smtClean="0"/>
              <a:t>address,data_out</a:t>
            </a:r>
            <a:r>
              <a:rPr lang="de-DE" sz="1800" dirty="0"/>
              <a:t>[(i*8)+7:(i*8)]);</a:t>
            </a:r>
          </a:p>
          <a:p>
            <a:pPr lvl="1" algn="l"/>
            <a:r>
              <a:rPr lang="de-DE" sz="1800" dirty="0" smtClean="0"/>
              <a:t>end</a:t>
            </a:r>
            <a:endParaRPr lang="de-DE" sz="1800" dirty="0"/>
          </a:p>
          <a:p>
            <a:pPr algn="l"/>
            <a:r>
              <a:rPr lang="de-DE" sz="1800" dirty="0" smtClean="0"/>
              <a:t>endgenerate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1467284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Es ist möglich auf </a:t>
            </a:r>
            <a:r>
              <a:rPr lang="de-DE" dirty="0" err="1" smtClean="0"/>
              <a:t>Singale</a:t>
            </a:r>
            <a:r>
              <a:rPr lang="de-DE" dirty="0" smtClean="0"/>
              <a:t> aus den Moduleinstanzen im Top-Module zuzugreifen</a:t>
            </a:r>
          </a:p>
          <a:p>
            <a:r>
              <a:rPr lang="de-DE" dirty="0" smtClean="0"/>
              <a:t>Dafür werden die hierarchische Namen verwendet: </a:t>
            </a:r>
            <a:r>
              <a:rPr lang="de-DE" dirty="0" err="1" smtClean="0"/>
              <a:t>Instanzname.Signalname</a:t>
            </a:r>
            <a:endParaRPr lang="de-DE" dirty="0" smtClean="0"/>
          </a:p>
          <a:p>
            <a:r>
              <a:rPr lang="de-DE" dirty="0" smtClean="0"/>
              <a:t>Das ist nützlich wenn wir sein Signal aus dem Top überschreiben möchten (z.B. im initial Block) oder wenn wir ein Signal verfolgen möchten</a:t>
            </a:r>
            <a:endParaRPr lang="de-DE" dirty="0"/>
          </a:p>
          <a:p>
            <a:r>
              <a:rPr lang="de-DE" dirty="0" smtClean="0"/>
              <a:t>tb.U.u0.sum</a:t>
            </a:r>
            <a:r>
              <a:rPr lang="de-DE" dirty="0"/>
              <a:t>, tb.U.u1.sum, tb.U.u2.sum, tb.U.u3.sum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9721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Verilog hat </a:t>
            </a:r>
            <a:r>
              <a:rPr lang="en-US" dirty="0" err="1" smtClean="0"/>
              <a:t>auch</a:t>
            </a:r>
            <a:r>
              <a:rPr lang="en-US" dirty="0" smtClean="0"/>
              <a:t> primitive </a:t>
            </a:r>
            <a:r>
              <a:rPr lang="en-US" dirty="0" err="1" smtClean="0"/>
              <a:t>Gatter</a:t>
            </a:r>
            <a:r>
              <a:rPr lang="en-US" dirty="0" smtClean="0"/>
              <a:t> (primitive Gates), </a:t>
            </a:r>
            <a:r>
              <a:rPr lang="en-US" dirty="0" err="1" smtClean="0"/>
              <a:t>Schalter</a:t>
            </a:r>
            <a:r>
              <a:rPr lang="en-US" dirty="0" smtClean="0"/>
              <a:t> (switches, transmission gates). </a:t>
            </a:r>
            <a:r>
              <a:rPr lang="de-DE" dirty="0" smtClean="0"/>
              <a:t>Sie werden selten im RTL Code benutzt aber sin für Modellierung von ASIC Zellen nützlich. Es handelt sich dann um eine Simulation auf Gatter Ebene (Standard Delay Format SDF Simulation)</a:t>
            </a:r>
          </a:p>
          <a:p>
            <a:r>
              <a:rPr lang="de-DE" dirty="0" smtClean="0"/>
              <a:t>not </a:t>
            </a:r>
            <a:r>
              <a:rPr lang="de-DE" dirty="0"/>
              <a:t>U1(out0,in1);</a:t>
            </a:r>
          </a:p>
          <a:p>
            <a:r>
              <a:rPr lang="de-DE" dirty="0" err="1"/>
              <a:t>and</a:t>
            </a:r>
            <a:r>
              <a:rPr lang="de-DE" dirty="0"/>
              <a:t> U2(out1,in1,in2,in3,in4);</a:t>
            </a:r>
          </a:p>
          <a:p>
            <a:r>
              <a:rPr lang="de-DE" dirty="0" err="1"/>
              <a:t>xor</a:t>
            </a:r>
            <a:r>
              <a:rPr lang="de-DE" dirty="0"/>
              <a:t> U3(out2,in1,in2,in3</a:t>
            </a:r>
            <a:r>
              <a:rPr lang="de-DE" dirty="0" smtClean="0"/>
              <a:t>);</a:t>
            </a:r>
          </a:p>
          <a:p>
            <a:r>
              <a:rPr lang="de-DE" dirty="0" err="1" smtClean="0"/>
              <a:t>Verilog</a:t>
            </a:r>
            <a:r>
              <a:rPr lang="de-DE" dirty="0" smtClean="0"/>
              <a:t> ermöglicht „Delays“ (Verzögerungen) mit den Gates zu assoziieren</a:t>
            </a:r>
            <a:endParaRPr lang="de-DE" dirty="0"/>
          </a:p>
          <a:p>
            <a:r>
              <a:rPr lang="de-DE" dirty="0" err="1"/>
              <a:t>Rise</a:t>
            </a:r>
            <a:r>
              <a:rPr lang="de-DE" dirty="0"/>
              <a:t>, Fall </a:t>
            </a:r>
            <a:r>
              <a:rPr lang="de-DE" dirty="0" err="1"/>
              <a:t>and</a:t>
            </a:r>
            <a:r>
              <a:rPr lang="de-DE" dirty="0"/>
              <a:t> Turn-off </a:t>
            </a:r>
            <a:r>
              <a:rPr lang="de-DE" dirty="0" err="1"/>
              <a:t>delays</a:t>
            </a:r>
            <a:r>
              <a:rPr lang="de-DE" dirty="0"/>
              <a:t>.</a:t>
            </a:r>
          </a:p>
          <a:p>
            <a:r>
              <a:rPr lang="de-DE" dirty="0" err="1" smtClean="0"/>
              <a:t>buf</a:t>
            </a:r>
            <a:r>
              <a:rPr lang="de-DE" dirty="0" smtClean="0"/>
              <a:t> </a:t>
            </a:r>
            <a:r>
              <a:rPr lang="de-DE" dirty="0"/>
              <a:t>#(1,0)</a:t>
            </a:r>
            <a:r>
              <a:rPr lang="de-DE" dirty="0" err="1"/>
              <a:t>U_rise</a:t>
            </a:r>
            <a:r>
              <a:rPr lang="de-DE" dirty="0"/>
              <a:t> (</a:t>
            </a:r>
            <a:r>
              <a:rPr lang="de-DE" dirty="0" err="1"/>
              <a:t>rise_delay,in</a:t>
            </a:r>
            <a:r>
              <a:rPr lang="de-DE" dirty="0"/>
              <a:t>); </a:t>
            </a:r>
          </a:p>
          <a:p>
            <a:r>
              <a:rPr lang="de-DE" dirty="0" err="1" smtClean="0"/>
              <a:t>buf</a:t>
            </a:r>
            <a:r>
              <a:rPr lang="de-DE" dirty="0" smtClean="0"/>
              <a:t> </a:t>
            </a:r>
            <a:r>
              <a:rPr lang="de-DE" dirty="0"/>
              <a:t>#(0,1)</a:t>
            </a:r>
            <a:r>
              <a:rPr lang="de-DE" dirty="0" err="1"/>
              <a:t>U_fall</a:t>
            </a:r>
            <a:r>
              <a:rPr lang="de-DE" dirty="0"/>
              <a:t> (</a:t>
            </a:r>
            <a:r>
              <a:rPr lang="de-DE" dirty="0" err="1"/>
              <a:t>fall_delay,in</a:t>
            </a:r>
            <a:r>
              <a:rPr lang="de-DE" dirty="0"/>
              <a:t>); </a:t>
            </a:r>
          </a:p>
          <a:p>
            <a:r>
              <a:rPr lang="de-DE" dirty="0" err="1" smtClean="0"/>
              <a:t>buf</a:t>
            </a:r>
            <a:r>
              <a:rPr lang="de-DE" dirty="0" smtClean="0"/>
              <a:t>  </a:t>
            </a:r>
            <a:r>
              <a:rPr lang="de-DE" dirty="0"/>
              <a:t>#1  </a:t>
            </a:r>
            <a:r>
              <a:rPr lang="de-DE" dirty="0" err="1"/>
              <a:t>U_all</a:t>
            </a:r>
            <a:r>
              <a:rPr lang="de-DE" dirty="0"/>
              <a:t> (</a:t>
            </a:r>
            <a:r>
              <a:rPr lang="de-DE" dirty="0" err="1"/>
              <a:t>all_delay,in</a:t>
            </a:r>
            <a:r>
              <a:rPr lang="de-DE" dirty="0"/>
              <a:t>);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12329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Verlilog</a:t>
            </a:r>
            <a:r>
              <a:rPr lang="de-DE" dirty="0" smtClean="0"/>
              <a:t> hat Funktionen und Tasks</a:t>
            </a:r>
          </a:p>
          <a:p>
            <a:r>
              <a:rPr lang="de-DE" dirty="0" smtClean="0"/>
              <a:t>Mithilfe von Funktionen können wir kombinatorische Funktionen definieren</a:t>
            </a:r>
          </a:p>
          <a:p>
            <a:r>
              <a:rPr lang="de-DE" dirty="0" smtClean="0"/>
              <a:t>Tasks modellieren sowohl sequenz- als auch kombinatorischen Schaltungen. Delays sind erlaubt.</a:t>
            </a:r>
          </a:p>
          <a:p>
            <a:r>
              <a:rPr lang="de-DE" dirty="0" smtClean="0"/>
              <a:t>Es gibt Tasks und Funktionen die Ausgaben (und Signale) während Simulationen generieren. Die Namen von diesen Elementen fangen mit $ an. Synthese ignoriert diese Zeilen und sie können auch im </a:t>
            </a:r>
            <a:r>
              <a:rPr lang="de-DE" dirty="0" err="1" smtClean="0"/>
              <a:t>synthetisierbaren</a:t>
            </a:r>
            <a:r>
              <a:rPr lang="de-DE" dirty="0" smtClean="0"/>
              <a:t> Teil von Code sein</a:t>
            </a:r>
          </a:p>
          <a:p>
            <a:r>
              <a:rPr lang="de-DE" dirty="0" smtClean="0"/>
              <a:t>Beispiele sind </a:t>
            </a:r>
            <a:r>
              <a:rPr lang="de-DE" dirty="0"/>
              <a:t>$</a:t>
            </a:r>
            <a:r>
              <a:rPr lang="de-DE" dirty="0" err="1"/>
              <a:t>display</a:t>
            </a:r>
            <a:r>
              <a:rPr lang="de-DE" dirty="0"/>
              <a:t> </a:t>
            </a:r>
            <a:r>
              <a:rPr lang="de-DE" dirty="0" smtClean="0"/>
              <a:t>und </a:t>
            </a:r>
            <a:r>
              <a:rPr lang="de-DE" dirty="0"/>
              <a:t>$</a:t>
            </a:r>
            <a:r>
              <a:rPr lang="de-DE" dirty="0" err="1"/>
              <a:t>strobe</a:t>
            </a:r>
            <a:r>
              <a:rPr lang="de-DE" dirty="0"/>
              <a:t> </a:t>
            </a:r>
            <a:r>
              <a:rPr lang="de-DE" dirty="0" smtClean="0"/>
              <a:t>(geben die Signale aus jedes mal wenn sie aufgerufen werden) und </a:t>
            </a:r>
            <a:r>
              <a:rPr lang="de-DE" dirty="0"/>
              <a:t>$</a:t>
            </a:r>
            <a:r>
              <a:rPr lang="de-DE" dirty="0" err="1"/>
              <a:t>monitor</a:t>
            </a:r>
            <a:r>
              <a:rPr lang="de-DE" dirty="0"/>
              <a:t> </a:t>
            </a:r>
            <a:r>
              <a:rPr lang="de-DE" dirty="0" smtClean="0"/>
              <a:t>(gibt Signal aus (oder speichert in einer Datei) immer wenn sich das Signal ändert)</a:t>
            </a:r>
          </a:p>
          <a:p>
            <a:r>
              <a:rPr lang="de-DE" dirty="0"/>
              <a:t>$</a:t>
            </a:r>
            <a:r>
              <a:rPr lang="de-DE" dirty="0" err="1"/>
              <a:t>random</a:t>
            </a:r>
            <a:r>
              <a:rPr lang="de-DE" dirty="0"/>
              <a:t> </a:t>
            </a:r>
            <a:r>
              <a:rPr lang="de-DE" dirty="0" smtClean="0"/>
              <a:t>generiert Zufallszahl (Integer)</a:t>
            </a:r>
          </a:p>
          <a:p>
            <a:r>
              <a:rPr lang="de-DE" dirty="0" smtClean="0"/>
              <a:t>Es ist möglich Ereignisse zu definieren</a:t>
            </a:r>
          </a:p>
          <a:p>
            <a:r>
              <a:rPr lang="de-DE" dirty="0" smtClean="0"/>
              <a:t>Ereignisse werden getriggert mithilfe vom „-&gt;“ </a:t>
            </a:r>
            <a:r>
              <a:rPr lang="de-DE" dirty="0" err="1"/>
              <a:t>operator</a:t>
            </a:r>
            <a:r>
              <a:rPr lang="de-DE" dirty="0"/>
              <a:t>. </a:t>
            </a:r>
            <a:r>
              <a:rPr lang="de-DE" dirty="0" smtClean="0"/>
              <a:t>Trigger aktiviert alle Prozesse die auf das </a:t>
            </a:r>
            <a:r>
              <a:rPr lang="de-DE" dirty="0" err="1" smtClean="0"/>
              <a:t>Eregnis</a:t>
            </a:r>
            <a:r>
              <a:rPr lang="de-DE" dirty="0" smtClean="0"/>
              <a:t> warten</a:t>
            </a:r>
            <a:endParaRPr lang="de-D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1480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Einige</a:t>
            </a:r>
            <a:r>
              <a:rPr lang="en-US" dirty="0" smtClean="0"/>
              <a:t> </a:t>
            </a:r>
            <a:r>
              <a:rPr lang="en-US" dirty="0" err="1" smtClean="0"/>
              <a:t>nützliche</a:t>
            </a:r>
            <a:r>
              <a:rPr lang="en-US" dirty="0" smtClean="0"/>
              <a:t> Links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http://ipe-iperic-srv1.ipe.kit.edu/doc/dds/ss18/lecture/hdl/hdl.html</a:t>
            </a:r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www.asic-world.com/verilog/index.html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https://stackoverflow.com/</a:t>
            </a:r>
            <a:endParaRPr lang="en-US" dirty="0" smtClean="0">
              <a:hlinkClick r:id="rId5"/>
            </a:endParaRPr>
          </a:p>
          <a:p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://askubuntu.com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550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498850"/>
          </a:xfrm>
        </p:spPr>
        <p:txBody>
          <a:bodyPr/>
          <a:lstStyle/>
          <a:p>
            <a:r>
              <a:rPr lang="de-DE" dirty="0" smtClean="0"/>
              <a:t>Ein Top-Modul enthält oft zwei Teile   </a:t>
            </a:r>
          </a:p>
          <a:p>
            <a:r>
              <a:rPr lang="de-DE" dirty="0" smtClean="0"/>
              <a:t>Ein </a:t>
            </a:r>
            <a:r>
              <a:rPr lang="de-DE" dirty="0"/>
              <a:t>Teil des Codes beschreibt die </a:t>
            </a:r>
            <a:r>
              <a:rPr lang="de-DE" dirty="0" smtClean="0"/>
              <a:t>Schaltung (</a:t>
            </a:r>
            <a:r>
              <a:rPr lang="de-DE" dirty="0" err="1" smtClean="0"/>
              <a:t>synthetisierbarer</a:t>
            </a:r>
            <a:r>
              <a:rPr lang="de-DE" dirty="0" smtClean="0"/>
              <a:t> Code).</a:t>
            </a:r>
            <a:endParaRPr lang="de-DE" dirty="0"/>
          </a:p>
          <a:p>
            <a:r>
              <a:rPr lang="de-DE" dirty="0"/>
              <a:t>Ein Teil </a:t>
            </a:r>
            <a:r>
              <a:rPr lang="de-DE" dirty="0" smtClean="0"/>
              <a:t>enthält sequentielle Befehle und </a:t>
            </a:r>
            <a:r>
              <a:rPr lang="de-DE" dirty="0"/>
              <a:t>dient zum </a:t>
            </a:r>
            <a:r>
              <a:rPr lang="de-DE" dirty="0" smtClean="0"/>
              <a:t>Testen vom </a:t>
            </a:r>
            <a:r>
              <a:rPr lang="de-DE" dirty="0" err="1" smtClean="0"/>
              <a:t>sythetisierbaren</a:t>
            </a:r>
            <a:r>
              <a:rPr lang="de-DE" dirty="0" smtClean="0"/>
              <a:t> Teil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072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3498850"/>
          </a:xfrm>
        </p:spPr>
        <p:txBody>
          <a:bodyPr/>
          <a:lstStyle/>
          <a:p>
            <a:r>
              <a:rPr lang="de-DE" dirty="0" err="1" smtClean="0"/>
              <a:t>Verliog</a:t>
            </a:r>
            <a:r>
              <a:rPr lang="de-DE" dirty="0" smtClean="0"/>
              <a:t> </a:t>
            </a:r>
            <a:r>
              <a:rPr lang="de-DE" dirty="0"/>
              <a:t>ermöglicht </a:t>
            </a:r>
            <a:r>
              <a:rPr lang="de-DE" dirty="0" smtClean="0"/>
              <a:t>Hierarchie </a:t>
            </a:r>
            <a:r>
              <a:rPr lang="de-DE" dirty="0"/>
              <a:t>zu bilden</a:t>
            </a:r>
          </a:p>
          <a:p>
            <a:r>
              <a:rPr lang="de-DE" dirty="0"/>
              <a:t>Die wichtigsten Elemente der Hierarchie sind Modul (</a:t>
            </a:r>
            <a:r>
              <a:rPr lang="de-DE" dirty="0" err="1"/>
              <a:t>module</a:t>
            </a:r>
            <a:r>
              <a:rPr lang="de-DE" dirty="0"/>
              <a:t>) und </a:t>
            </a:r>
            <a:r>
              <a:rPr lang="de-DE" dirty="0" smtClean="0"/>
              <a:t>Instanzen </a:t>
            </a:r>
            <a:r>
              <a:rPr lang="de-DE" dirty="0"/>
              <a:t>des Moduls </a:t>
            </a:r>
          </a:p>
          <a:p>
            <a:r>
              <a:rPr lang="de-DE" dirty="0" smtClean="0"/>
              <a:t>Das </a:t>
            </a:r>
            <a:r>
              <a:rPr lang="de-DE" dirty="0"/>
              <a:t>kann mit Klasse und deren Objekt verglichen </a:t>
            </a:r>
            <a:r>
              <a:rPr lang="de-DE" dirty="0" smtClean="0"/>
              <a:t>werden</a:t>
            </a:r>
            <a:endParaRPr lang="de-DE" dirty="0"/>
          </a:p>
          <a:p>
            <a:r>
              <a:rPr lang="de-DE" dirty="0"/>
              <a:t>Modul hat Eingänge, Ausgänge und </a:t>
            </a:r>
            <a:r>
              <a:rPr lang="de-DE" dirty="0" smtClean="0"/>
              <a:t>Inhalt</a:t>
            </a:r>
          </a:p>
          <a:p>
            <a:r>
              <a:rPr lang="de-DE" dirty="0"/>
              <a:t>Jedes Programm in </a:t>
            </a:r>
            <a:r>
              <a:rPr lang="de-DE" dirty="0" err="1"/>
              <a:t>Verilog</a:t>
            </a:r>
            <a:r>
              <a:rPr lang="de-DE" dirty="0"/>
              <a:t> startet mit Wort </a:t>
            </a:r>
            <a:r>
              <a:rPr lang="de-DE" dirty="0" smtClean="0"/>
              <a:t>„</a:t>
            </a:r>
            <a:r>
              <a:rPr lang="de-DE" dirty="0" err="1" smtClean="0"/>
              <a:t>module</a:t>
            </a:r>
            <a:r>
              <a:rPr lang="de-DE" dirty="0" smtClean="0"/>
              <a:t>“ </a:t>
            </a:r>
            <a:r>
              <a:rPr lang="de-DE" dirty="0" err="1" smtClean="0"/>
              <a:t>module_name</a:t>
            </a:r>
            <a:r>
              <a:rPr lang="de-DE" dirty="0" smtClean="0"/>
              <a:t> &lt;Liste der IOs&gt; und endet mit „</a:t>
            </a:r>
            <a:r>
              <a:rPr lang="de-DE" dirty="0" err="1" smtClean="0"/>
              <a:t>endmodule</a:t>
            </a:r>
            <a:r>
              <a:rPr lang="de-DE" dirty="0" smtClean="0"/>
              <a:t>“</a:t>
            </a:r>
          </a:p>
          <a:p>
            <a:r>
              <a:rPr lang="de-DE" dirty="0" err="1" smtClean="0">
                <a:solidFill>
                  <a:srgbClr val="0000CC"/>
                </a:solidFill>
              </a:rPr>
              <a:t>Verilog</a:t>
            </a:r>
            <a:r>
              <a:rPr lang="de-DE" dirty="0" smtClean="0">
                <a:solidFill>
                  <a:srgbClr val="0000CC"/>
                </a:solidFill>
              </a:rPr>
              <a:t> unterscheidet </a:t>
            </a:r>
            <a:r>
              <a:rPr lang="de-DE" dirty="0">
                <a:solidFill>
                  <a:srgbClr val="0000CC"/>
                </a:solidFill>
              </a:rPr>
              <a:t>zwischen klein und </a:t>
            </a:r>
            <a:r>
              <a:rPr lang="de-DE" dirty="0" err="1">
                <a:solidFill>
                  <a:srgbClr val="0000CC"/>
                </a:solidFill>
              </a:rPr>
              <a:t>grosbuchsstaben</a:t>
            </a:r>
            <a:endParaRPr lang="de-DE" dirty="0">
              <a:solidFill>
                <a:srgbClr val="0000CC"/>
              </a:solidFill>
            </a:endParaRPr>
          </a:p>
          <a:p>
            <a:r>
              <a:rPr lang="de-DE" dirty="0">
                <a:solidFill>
                  <a:srgbClr val="0000CC"/>
                </a:solidFill>
              </a:rPr>
              <a:t>Kommentar startet mit Zeichen // und endet mit neuer Zeile</a:t>
            </a:r>
          </a:p>
          <a:p>
            <a:r>
              <a:rPr lang="de-DE" dirty="0">
                <a:solidFill>
                  <a:srgbClr val="0000CC"/>
                </a:solidFill>
              </a:rPr>
              <a:t>Kommentar mit mehreren Linien startet mit /* und endet mit */</a:t>
            </a:r>
          </a:p>
          <a:p>
            <a:endParaRPr lang="de-DE" dirty="0"/>
          </a:p>
          <a:p>
            <a:endParaRPr lang="de-DE" dirty="0"/>
          </a:p>
          <a:p>
            <a:endParaRPr 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838200" y="4191000"/>
            <a:ext cx="271580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module </a:t>
            </a:r>
            <a:r>
              <a:rPr lang="en-US" dirty="0" err="1"/>
              <a:t>MyChildModule</a:t>
            </a:r>
            <a:r>
              <a:rPr lang="en-US" dirty="0"/>
              <a:t>;</a:t>
            </a:r>
          </a:p>
          <a:p>
            <a:pPr algn="l"/>
            <a:r>
              <a:rPr lang="en-US" dirty="0" smtClean="0"/>
              <a:t>&lt;code&gt;</a:t>
            </a:r>
            <a:endParaRPr lang="en-US" dirty="0"/>
          </a:p>
          <a:p>
            <a:pPr algn="l"/>
            <a:r>
              <a:rPr lang="en-US" dirty="0" err="1" smtClean="0"/>
              <a:t>endmodule</a:t>
            </a:r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dirty="0"/>
              <a:t>module </a:t>
            </a:r>
            <a:r>
              <a:rPr lang="en-US" dirty="0" err="1"/>
              <a:t>MyModule</a:t>
            </a:r>
            <a:r>
              <a:rPr lang="en-US" dirty="0" smtClean="0"/>
              <a:t>;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&lt;</a:t>
            </a:r>
            <a:r>
              <a:rPr lang="en-US" dirty="0"/>
              <a:t>code&gt;</a:t>
            </a:r>
          </a:p>
          <a:p>
            <a:pPr algn="l"/>
            <a:r>
              <a:rPr lang="en-US" dirty="0"/>
              <a:t>   </a:t>
            </a:r>
            <a:r>
              <a:rPr lang="en-US" dirty="0" err="1"/>
              <a:t>MyChildModule</a:t>
            </a:r>
            <a:r>
              <a:rPr lang="en-US" dirty="0"/>
              <a:t> </a:t>
            </a:r>
            <a:r>
              <a:rPr lang="en-US" dirty="0" err="1" smtClean="0"/>
              <a:t>MyChildModuleA</a:t>
            </a:r>
            <a:r>
              <a:rPr lang="en-US" dirty="0" smtClean="0"/>
              <a:t>();</a:t>
            </a:r>
            <a:endParaRPr lang="en-US" dirty="0"/>
          </a:p>
          <a:p>
            <a:pPr algn="l"/>
            <a:r>
              <a:rPr lang="en-US" dirty="0"/>
              <a:t>   </a:t>
            </a:r>
            <a:r>
              <a:rPr lang="en-US" dirty="0" err="1"/>
              <a:t>MyChildModule</a:t>
            </a:r>
            <a:r>
              <a:rPr lang="en-US" dirty="0"/>
              <a:t> </a:t>
            </a:r>
            <a:r>
              <a:rPr lang="en-US" dirty="0" err="1" smtClean="0"/>
              <a:t>MyChildModuleB</a:t>
            </a:r>
            <a:r>
              <a:rPr lang="en-US" dirty="0" smtClean="0"/>
              <a:t>();</a:t>
            </a:r>
            <a:endParaRPr lang="en-US" dirty="0"/>
          </a:p>
          <a:p>
            <a:pPr algn="l"/>
            <a:r>
              <a:rPr lang="en-US" dirty="0"/>
              <a:t>   </a:t>
            </a:r>
            <a:r>
              <a:rPr lang="en-US" dirty="0" err="1"/>
              <a:t>MyChildModule</a:t>
            </a:r>
            <a:r>
              <a:rPr lang="en-US" dirty="0"/>
              <a:t> </a:t>
            </a:r>
            <a:r>
              <a:rPr lang="en-US" dirty="0" err="1"/>
              <a:t>MyChildModule</a:t>
            </a:r>
            <a:r>
              <a:rPr lang="en-US" dirty="0" err="1" smtClean="0"/>
              <a:t>C</a:t>
            </a:r>
            <a:r>
              <a:rPr lang="en-US" dirty="0"/>
              <a:t>();</a:t>
            </a:r>
          </a:p>
          <a:p>
            <a:pPr algn="l"/>
            <a:r>
              <a:rPr lang="en-US" dirty="0" err="1"/>
              <a:t>endmodule</a:t>
            </a:r>
            <a:endParaRPr lang="en-US" dirty="0"/>
          </a:p>
          <a:p>
            <a:endParaRPr lang="en-US" dirty="0"/>
          </a:p>
        </p:txBody>
      </p:sp>
      <p:sp>
        <p:nvSpPr>
          <p:cNvPr id="9" name="Textfeld 8"/>
          <p:cNvSpPr txBox="1"/>
          <p:nvPr/>
        </p:nvSpPr>
        <p:spPr>
          <a:xfrm>
            <a:off x="4038600" y="4191000"/>
            <a:ext cx="314861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/>
              <a:t>module Counter </a:t>
            </a:r>
            <a:r>
              <a:rPr lang="en-US" dirty="0" smtClean="0"/>
              <a:t>(</a:t>
            </a:r>
            <a:endParaRPr lang="en-US" dirty="0"/>
          </a:p>
          <a:p>
            <a:pPr algn="l"/>
            <a:r>
              <a:rPr lang="en-US" dirty="0"/>
              <a:t>   input clock</a:t>
            </a:r>
            <a:r>
              <a:rPr lang="en-US" dirty="0" smtClean="0"/>
              <a:t>,</a:t>
            </a:r>
            <a:endParaRPr lang="en-US" dirty="0"/>
          </a:p>
          <a:p>
            <a:pPr algn="l"/>
            <a:r>
              <a:rPr lang="en-US" dirty="0"/>
              <a:t>   // Note the Bus definition before the name</a:t>
            </a:r>
          </a:p>
          <a:p>
            <a:pPr algn="l"/>
            <a:r>
              <a:rPr lang="en-US" dirty="0"/>
              <a:t>   output [7:0] value</a:t>
            </a:r>
          </a:p>
          <a:p>
            <a:pPr algn="l"/>
            <a:r>
              <a:rPr lang="en-US" dirty="0"/>
              <a:t>);</a:t>
            </a:r>
          </a:p>
          <a:p>
            <a:pPr algn="l"/>
            <a:r>
              <a:rPr lang="en-US" dirty="0" smtClean="0"/>
              <a:t>&lt;code&gt;</a:t>
            </a:r>
            <a:endParaRPr lang="en-US" dirty="0"/>
          </a:p>
          <a:p>
            <a:pPr algn="l"/>
            <a:r>
              <a:rPr lang="en-US" dirty="0" err="1"/>
              <a:t>endmodule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282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Weitere </a:t>
            </a:r>
            <a:r>
              <a:rPr lang="de-DE" dirty="0" smtClean="0"/>
              <a:t>Besonderheit </a:t>
            </a:r>
            <a:r>
              <a:rPr lang="de-DE" dirty="0"/>
              <a:t>von </a:t>
            </a:r>
            <a:r>
              <a:rPr lang="de-DE" dirty="0" err="1"/>
              <a:t>Verilog</a:t>
            </a:r>
            <a:r>
              <a:rPr lang="de-DE" dirty="0"/>
              <a:t> sind die Signale bzw. </a:t>
            </a:r>
            <a:r>
              <a:rPr lang="de-DE" dirty="0" smtClean="0"/>
              <a:t>Driver (Treiber)</a:t>
            </a:r>
            <a:endParaRPr lang="de-DE" dirty="0"/>
          </a:p>
          <a:p>
            <a:r>
              <a:rPr lang="de-DE" dirty="0"/>
              <a:t>Es gibt zwei Arten von </a:t>
            </a:r>
            <a:r>
              <a:rPr lang="de-DE" dirty="0" smtClean="0"/>
              <a:t>Drivers:</a:t>
            </a:r>
          </a:p>
          <a:p>
            <a:r>
              <a:rPr lang="de-DE" dirty="0" smtClean="0"/>
              <a:t>1. Drivers </a:t>
            </a:r>
            <a:r>
              <a:rPr lang="de-DE" dirty="0"/>
              <a:t>die Werte speichern können und </a:t>
            </a:r>
            <a:r>
              <a:rPr lang="de-DE" dirty="0" smtClean="0"/>
              <a:t>2. Drivers </a:t>
            </a:r>
            <a:r>
              <a:rPr lang="de-DE" dirty="0"/>
              <a:t>die das nicht können</a:t>
            </a:r>
          </a:p>
          <a:p>
            <a:r>
              <a:rPr lang="de-DE" dirty="0"/>
              <a:t>Jeder Driver kann </a:t>
            </a:r>
            <a:r>
              <a:rPr lang="de-DE" dirty="0" smtClean="0"/>
              <a:t>ebenfalls mehrere Bits enthalten -  Busstruktur</a:t>
            </a:r>
          </a:p>
          <a:p>
            <a:r>
              <a:rPr lang="de-DE" dirty="0"/>
              <a:t>a</a:t>
            </a:r>
            <a:r>
              <a:rPr lang="de-DE" dirty="0" smtClean="0"/>
              <a:t>[7:0], </a:t>
            </a:r>
            <a:r>
              <a:rPr lang="en-US" dirty="0"/>
              <a:t>output [7:0] </a:t>
            </a:r>
            <a:r>
              <a:rPr lang="en-US" dirty="0" smtClean="0"/>
              <a:t>value</a:t>
            </a:r>
            <a:endParaRPr lang="de-DE" dirty="0" smtClean="0"/>
          </a:p>
          <a:p>
            <a:r>
              <a:rPr lang="de-DE" dirty="0" smtClean="0"/>
              <a:t>In </a:t>
            </a:r>
            <a:r>
              <a:rPr lang="de-DE" dirty="0" err="1" smtClean="0"/>
              <a:t>Verilog</a:t>
            </a:r>
            <a:r>
              <a:rPr lang="de-DE" dirty="0" smtClean="0"/>
              <a:t> bezeichnet man die Drivers mit Speicherfunktion mit dem Wort „</a:t>
            </a:r>
            <a:r>
              <a:rPr lang="de-DE" dirty="0" err="1" smtClean="0"/>
              <a:t>register</a:t>
            </a:r>
            <a:r>
              <a:rPr lang="de-DE" dirty="0" smtClean="0"/>
              <a:t>“ oder „reg“</a:t>
            </a:r>
            <a:endParaRPr lang="de-DE" dirty="0"/>
          </a:p>
          <a:p>
            <a:r>
              <a:rPr lang="de-DE" dirty="0"/>
              <a:t>Beispiel eines Drivers mit Speicherfunktion ist </a:t>
            </a:r>
            <a:r>
              <a:rPr lang="de-DE" dirty="0" err="1" smtClean="0"/>
              <a:t>flip-flop</a:t>
            </a:r>
            <a:r>
              <a:rPr lang="de-DE" dirty="0" smtClean="0"/>
              <a:t> </a:t>
            </a:r>
            <a:endParaRPr lang="de-DE" dirty="0"/>
          </a:p>
          <a:p>
            <a:r>
              <a:rPr lang="de-DE" dirty="0" smtClean="0"/>
              <a:t>Ein Driver </a:t>
            </a:r>
            <a:r>
              <a:rPr lang="de-DE" dirty="0"/>
              <a:t>ohne Speichermöglichkeit verbindet zwei </a:t>
            </a:r>
            <a:r>
              <a:rPr lang="de-DE" dirty="0" smtClean="0"/>
              <a:t>Knoten, In </a:t>
            </a:r>
            <a:r>
              <a:rPr lang="de-DE" dirty="0" err="1" smtClean="0"/>
              <a:t>Verilog</a:t>
            </a:r>
            <a:r>
              <a:rPr lang="de-DE" dirty="0" smtClean="0"/>
              <a:t> verwendet man dafür den Typ „</a:t>
            </a:r>
            <a:r>
              <a:rPr lang="de-DE" dirty="0" err="1" smtClean="0"/>
              <a:t>wire</a:t>
            </a:r>
            <a:r>
              <a:rPr lang="de-DE" dirty="0" smtClean="0"/>
              <a:t>“</a:t>
            </a:r>
            <a:r>
              <a:rPr lang="de-DE" dirty="0"/>
              <a:t> </a:t>
            </a:r>
          </a:p>
          <a:p>
            <a:r>
              <a:rPr lang="de-DE" dirty="0"/>
              <a:t>Die Driver-Werte können </a:t>
            </a:r>
            <a:r>
              <a:rPr lang="de-DE" dirty="0" smtClean="0"/>
              <a:t>1, </a:t>
            </a:r>
            <a:r>
              <a:rPr lang="de-DE" dirty="0"/>
              <a:t>0, z (hochohmig, </a:t>
            </a:r>
            <a:r>
              <a:rPr lang="de-DE" dirty="0" err="1"/>
              <a:t>tristate</a:t>
            </a:r>
            <a:r>
              <a:rPr lang="de-DE" dirty="0"/>
              <a:t>), b (0/1) oder x (0/1/z) </a:t>
            </a:r>
            <a:r>
              <a:rPr lang="de-DE" dirty="0" smtClean="0"/>
              <a:t>sein</a:t>
            </a:r>
          </a:p>
        </p:txBody>
      </p:sp>
      <p:sp>
        <p:nvSpPr>
          <p:cNvPr id="5" name="Rechteck 4"/>
          <p:cNvSpPr/>
          <p:nvPr/>
        </p:nvSpPr>
        <p:spPr bwMode="auto">
          <a:xfrm>
            <a:off x="3733800" y="5105400"/>
            <a:ext cx="6858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Flussdiagramm: Verzögerung 5"/>
          <p:cNvSpPr/>
          <p:nvPr/>
        </p:nvSpPr>
        <p:spPr bwMode="auto">
          <a:xfrm>
            <a:off x="990600" y="5486400"/>
            <a:ext cx="685800" cy="609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r Verbinder 6"/>
          <p:cNvCxnSpPr/>
          <p:nvPr/>
        </p:nvCxnSpPr>
        <p:spPr bwMode="auto">
          <a:xfrm>
            <a:off x="4572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r Verbinder 7"/>
          <p:cNvCxnSpPr/>
          <p:nvPr/>
        </p:nvCxnSpPr>
        <p:spPr bwMode="auto">
          <a:xfrm>
            <a:off x="457200" y="5943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r Verbinder 8"/>
          <p:cNvCxnSpPr/>
          <p:nvPr/>
        </p:nvCxnSpPr>
        <p:spPr bwMode="auto">
          <a:xfrm>
            <a:off x="16764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4572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1" name="Textfeld 10"/>
          <p:cNvSpPr txBox="1"/>
          <p:nvPr/>
        </p:nvSpPr>
        <p:spPr>
          <a:xfrm>
            <a:off x="457200" y="563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2" name="Textfeld 11"/>
          <p:cNvSpPr txBox="1"/>
          <p:nvPr/>
        </p:nvSpPr>
        <p:spPr>
          <a:xfrm>
            <a:off x="18288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13" name="Gerader Verbinder 12"/>
          <p:cNvCxnSpPr/>
          <p:nvPr/>
        </p:nvCxnSpPr>
        <p:spPr bwMode="auto">
          <a:xfrm>
            <a:off x="32004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3733800" y="51816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5" name="Gerader Verbinder 14"/>
          <p:cNvCxnSpPr/>
          <p:nvPr/>
        </p:nvCxnSpPr>
        <p:spPr bwMode="auto">
          <a:xfrm>
            <a:off x="4419600" y="5334000"/>
            <a:ext cx="136283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4419600" y="51054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</a:t>
            </a:r>
            <a:endParaRPr lang="en-US" dirty="0"/>
          </a:p>
        </p:txBody>
      </p:sp>
      <p:cxnSp>
        <p:nvCxnSpPr>
          <p:cNvPr id="17" name="Gerader Verbinder 16"/>
          <p:cNvCxnSpPr/>
          <p:nvPr/>
        </p:nvCxnSpPr>
        <p:spPr bwMode="auto">
          <a:xfrm>
            <a:off x="3200400" y="5943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r Verbinder 17"/>
          <p:cNvCxnSpPr/>
          <p:nvPr/>
        </p:nvCxnSpPr>
        <p:spPr bwMode="auto">
          <a:xfrm>
            <a:off x="3733800" y="58674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r Verbinder 18"/>
          <p:cNvCxnSpPr/>
          <p:nvPr/>
        </p:nvCxnSpPr>
        <p:spPr bwMode="auto">
          <a:xfrm flipH="1">
            <a:off x="3733800" y="5943600"/>
            <a:ext cx="762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feld 19"/>
          <p:cNvSpPr txBox="1"/>
          <p:nvPr/>
        </p:nvSpPr>
        <p:spPr>
          <a:xfrm>
            <a:off x="3178760" y="5715000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ck</a:t>
            </a:r>
            <a:endParaRPr lang="en-US" dirty="0"/>
          </a:p>
        </p:txBody>
      </p:sp>
      <p:cxnSp>
        <p:nvCxnSpPr>
          <p:cNvPr id="21" name="Gerader Verbinder 20"/>
          <p:cNvCxnSpPr/>
          <p:nvPr/>
        </p:nvCxnSpPr>
        <p:spPr bwMode="auto">
          <a:xfrm flipV="1">
            <a:off x="2209800" y="5334000"/>
            <a:ext cx="9906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1828800" y="5867400"/>
            <a:ext cx="805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 </a:t>
            </a:r>
            <a:r>
              <a:rPr lang="en-US" dirty="0" err="1" smtClean="0"/>
              <a:t>ist</a:t>
            </a:r>
            <a:r>
              <a:rPr lang="en-US" dirty="0" smtClean="0"/>
              <a:t> wire</a:t>
            </a:r>
            <a:endParaRPr lang="en-US" dirty="0"/>
          </a:p>
        </p:txBody>
      </p:sp>
      <p:sp>
        <p:nvSpPr>
          <p:cNvPr id="24" name="Textfeld 23"/>
          <p:cNvSpPr txBox="1"/>
          <p:nvPr/>
        </p:nvSpPr>
        <p:spPr>
          <a:xfrm>
            <a:off x="4419600" y="5410200"/>
            <a:ext cx="766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reg</a:t>
            </a:r>
            <a:endParaRPr lang="en-US" dirty="0"/>
          </a:p>
        </p:txBody>
      </p:sp>
      <p:sp>
        <p:nvSpPr>
          <p:cNvPr id="25" name="Flussdiagramm: Verzögerung 24"/>
          <p:cNvSpPr/>
          <p:nvPr/>
        </p:nvSpPr>
        <p:spPr bwMode="auto">
          <a:xfrm>
            <a:off x="6172200" y="5181600"/>
            <a:ext cx="685800" cy="609600"/>
          </a:xfrm>
          <a:prstGeom prst="flowChartDelay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r Verbinder 25"/>
          <p:cNvCxnSpPr/>
          <p:nvPr/>
        </p:nvCxnSpPr>
        <p:spPr bwMode="auto">
          <a:xfrm>
            <a:off x="56388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r Verbinder 26"/>
          <p:cNvCxnSpPr/>
          <p:nvPr/>
        </p:nvCxnSpPr>
        <p:spPr bwMode="auto">
          <a:xfrm>
            <a:off x="56388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r Verbinder 30"/>
          <p:cNvCxnSpPr/>
          <p:nvPr/>
        </p:nvCxnSpPr>
        <p:spPr bwMode="auto">
          <a:xfrm>
            <a:off x="68580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feld 31"/>
          <p:cNvSpPr txBox="1"/>
          <p:nvPr/>
        </p:nvSpPr>
        <p:spPr>
          <a:xfrm>
            <a:off x="6858000" y="5257800"/>
            <a:ext cx="805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 </a:t>
            </a:r>
            <a:r>
              <a:rPr lang="en-US" dirty="0" err="1" smtClean="0"/>
              <a:t>ist</a:t>
            </a:r>
            <a:r>
              <a:rPr lang="en-US" dirty="0" smtClean="0"/>
              <a:t> wire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658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Verolog</a:t>
            </a:r>
            <a:r>
              <a:rPr lang="de-DE" dirty="0"/>
              <a:t> hat folgende Sprachelemente</a:t>
            </a:r>
          </a:p>
          <a:p>
            <a:r>
              <a:rPr lang="de-DE" dirty="0"/>
              <a:t>Arithmetische </a:t>
            </a:r>
            <a:r>
              <a:rPr lang="de-DE" dirty="0" smtClean="0"/>
              <a:t>Operatoren zwischen Operanden/“Signalen“/Drivers/“Variablen“ (</a:t>
            </a:r>
            <a:r>
              <a:rPr lang="de-DE" dirty="0" err="1" smtClean="0"/>
              <a:t>wire</a:t>
            </a:r>
            <a:r>
              <a:rPr lang="de-DE" dirty="0" smtClean="0"/>
              <a:t>, reg) mit mehreren Bits</a:t>
            </a:r>
            <a:endParaRPr lang="de-DE" dirty="0"/>
          </a:p>
          <a:p>
            <a:pPr lvl="1"/>
            <a:r>
              <a:rPr lang="de-DE" dirty="0" smtClean="0"/>
              <a:t>Binäre Operationen: </a:t>
            </a:r>
            <a:r>
              <a:rPr lang="de-DE" dirty="0"/>
              <a:t>+, -, *, /, % </a:t>
            </a:r>
            <a:r>
              <a:rPr lang="de-DE" dirty="0" smtClean="0"/>
              <a:t>(Modulo-Operator)</a:t>
            </a:r>
            <a:endParaRPr lang="de-DE" dirty="0"/>
          </a:p>
          <a:p>
            <a:pPr lvl="1"/>
            <a:r>
              <a:rPr lang="de-DE" dirty="0" smtClean="0"/>
              <a:t>Mit einem Operand: </a:t>
            </a:r>
            <a:r>
              <a:rPr lang="de-DE" dirty="0"/>
              <a:t>+, - </a:t>
            </a:r>
            <a:r>
              <a:rPr lang="de-DE" dirty="0" smtClean="0"/>
              <a:t>(wird </a:t>
            </a:r>
            <a:r>
              <a:rPr lang="de-DE" dirty="0"/>
              <a:t>verwendet um Vorzeichen zu definieren)</a:t>
            </a:r>
          </a:p>
          <a:p>
            <a:pPr lvl="1"/>
            <a:r>
              <a:rPr lang="de-DE" dirty="0" smtClean="0"/>
              <a:t>Division </a:t>
            </a:r>
            <a:r>
              <a:rPr lang="de-DE" dirty="0"/>
              <a:t>rundet die Zahlen </a:t>
            </a:r>
            <a:r>
              <a:rPr lang="de-DE" dirty="0" smtClean="0"/>
              <a:t>ab</a:t>
            </a:r>
            <a:endParaRPr lang="de-DE" dirty="0"/>
          </a:p>
          <a:p>
            <a:r>
              <a:rPr lang="de-DE" dirty="0" err="1"/>
              <a:t>Bitweise</a:t>
            </a:r>
            <a:r>
              <a:rPr lang="de-DE" dirty="0"/>
              <a:t> Operatoren</a:t>
            </a:r>
          </a:p>
          <a:p>
            <a:pPr lvl="1"/>
            <a:r>
              <a:rPr lang="de-DE" dirty="0" err="1"/>
              <a:t>Bitweise</a:t>
            </a:r>
            <a:r>
              <a:rPr lang="de-DE" dirty="0"/>
              <a:t> Operatoren führen eine mathematische Operation zwischen einzelnen Bits von zwei Operanden durch. Wenn ein Operand kleiner ist (weniger Bits hat) wird er mit Nullen erweitert.</a:t>
            </a:r>
          </a:p>
          <a:p>
            <a:pPr lvl="1"/>
            <a:r>
              <a:rPr lang="de-DE" dirty="0"/>
              <a:t>&amp;, ^, |, !, ~^ </a:t>
            </a:r>
          </a:p>
          <a:p>
            <a:r>
              <a:rPr lang="de-DE" dirty="0"/>
              <a:t>Reduktionsoperatoren</a:t>
            </a:r>
          </a:p>
          <a:p>
            <a:r>
              <a:rPr lang="de-DE" dirty="0"/>
              <a:t>Diese Operatoren führen </a:t>
            </a:r>
            <a:r>
              <a:rPr lang="de-DE" dirty="0" err="1" smtClean="0"/>
              <a:t>Bitweise</a:t>
            </a:r>
            <a:r>
              <a:rPr lang="de-DE" dirty="0" smtClean="0"/>
              <a:t> Operation </a:t>
            </a:r>
            <a:r>
              <a:rPr lang="de-DE" dirty="0"/>
              <a:t>an jedem Bit eines </a:t>
            </a:r>
            <a:r>
              <a:rPr lang="de-DE" dirty="0" err="1"/>
              <a:t>Operands</a:t>
            </a:r>
            <a:r>
              <a:rPr lang="de-DE" dirty="0"/>
              <a:t> durch </a:t>
            </a:r>
            <a:r>
              <a:rPr lang="de-DE" dirty="0" smtClean="0"/>
              <a:t>(jedes Bit ist ein Operand) und </a:t>
            </a:r>
            <a:r>
              <a:rPr lang="de-DE" dirty="0"/>
              <a:t>erzeugen ein Skalar (eine </a:t>
            </a:r>
            <a:r>
              <a:rPr lang="de-DE" dirty="0" smtClean="0"/>
              <a:t>einzelnes </a:t>
            </a:r>
            <a:r>
              <a:rPr lang="de-DE" dirty="0"/>
              <a:t>Bit) als Ergebnis</a:t>
            </a:r>
          </a:p>
          <a:p>
            <a:r>
              <a:rPr lang="de-DE" dirty="0"/>
              <a:t>&amp;  4'b1001 = 0</a:t>
            </a:r>
          </a:p>
        </p:txBody>
      </p:sp>
    </p:spTree>
    <p:extLst>
      <p:ext uri="{BB962C8B-B14F-4D97-AF65-F5344CB8AC3E}">
        <p14:creationId xmlns:p14="http://schemas.microsoft.com/office/powerpoint/2010/main" val="4013368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Vergleichsoperationen</a:t>
            </a:r>
          </a:p>
          <a:p>
            <a:pPr lvl="1"/>
            <a:r>
              <a:rPr lang="de-DE" dirty="0" smtClean="0"/>
              <a:t>a </a:t>
            </a:r>
            <a:r>
              <a:rPr lang="de-DE" dirty="0"/>
              <a:t>&lt; b</a:t>
            </a:r>
          </a:p>
          <a:p>
            <a:pPr lvl="1"/>
            <a:r>
              <a:rPr lang="de-DE" dirty="0"/>
              <a:t>a </a:t>
            </a:r>
            <a:r>
              <a:rPr lang="de-DE" dirty="0" err="1"/>
              <a:t>less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b</a:t>
            </a:r>
          </a:p>
          <a:p>
            <a:pPr lvl="1"/>
            <a:r>
              <a:rPr lang="de-DE" dirty="0"/>
              <a:t>a &gt; b</a:t>
            </a:r>
          </a:p>
          <a:p>
            <a:pPr lvl="1"/>
            <a:r>
              <a:rPr lang="de-DE" dirty="0"/>
              <a:t>a </a:t>
            </a:r>
            <a:r>
              <a:rPr lang="de-DE" dirty="0" err="1"/>
              <a:t>greater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b</a:t>
            </a:r>
          </a:p>
          <a:p>
            <a:pPr lvl="1"/>
            <a:r>
              <a:rPr lang="de-DE" dirty="0"/>
              <a:t>a &lt;= b</a:t>
            </a:r>
          </a:p>
          <a:p>
            <a:pPr lvl="1"/>
            <a:r>
              <a:rPr lang="de-DE" dirty="0"/>
              <a:t>a </a:t>
            </a:r>
            <a:r>
              <a:rPr lang="de-DE" dirty="0" err="1"/>
              <a:t>less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equal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b</a:t>
            </a:r>
          </a:p>
          <a:p>
            <a:pPr lvl="1"/>
            <a:r>
              <a:rPr lang="de-DE" dirty="0"/>
              <a:t>a &gt;= b</a:t>
            </a:r>
          </a:p>
          <a:p>
            <a:pPr lvl="1"/>
            <a:r>
              <a:rPr lang="de-DE" dirty="0"/>
              <a:t>a </a:t>
            </a:r>
            <a:r>
              <a:rPr lang="de-DE" dirty="0" err="1"/>
              <a:t>greater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equal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smtClean="0"/>
              <a:t>b</a:t>
            </a:r>
          </a:p>
          <a:p>
            <a:pPr lvl="1"/>
            <a:r>
              <a:rPr lang="de-DE" dirty="0"/>
              <a:t>a</a:t>
            </a:r>
            <a:r>
              <a:rPr lang="de-DE" dirty="0" smtClean="0"/>
              <a:t> == b</a:t>
            </a:r>
          </a:p>
          <a:p>
            <a:pPr lvl="1"/>
            <a:r>
              <a:rPr lang="de-DE" dirty="0" smtClean="0"/>
              <a:t>a </a:t>
            </a:r>
            <a:r>
              <a:rPr lang="de-DE" dirty="0" err="1" smtClean="0"/>
              <a:t>equal</a:t>
            </a:r>
            <a:r>
              <a:rPr lang="de-DE" dirty="0" smtClean="0"/>
              <a:t> b </a:t>
            </a:r>
            <a:r>
              <a:rPr lang="de-DE" dirty="0"/>
              <a:t>(</a:t>
            </a:r>
            <a:r>
              <a:rPr lang="de-DE" dirty="0" err="1"/>
              <a:t>Standardvergeliech</a:t>
            </a:r>
            <a:r>
              <a:rPr lang="de-DE" dirty="0"/>
              <a:t> von zwei Zahlen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a === b</a:t>
            </a:r>
          </a:p>
          <a:p>
            <a:pPr lvl="1"/>
            <a:r>
              <a:rPr lang="de-DE" dirty="0" smtClean="0"/>
              <a:t>a </a:t>
            </a:r>
            <a:r>
              <a:rPr lang="de-DE" dirty="0" err="1" smtClean="0"/>
              <a:t>equal</a:t>
            </a:r>
            <a:r>
              <a:rPr lang="de-DE" dirty="0" smtClean="0"/>
              <a:t> b </a:t>
            </a:r>
            <a:r>
              <a:rPr lang="de-DE" dirty="0"/>
              <a:t>(Case oder Fall, berücksichtigt auch x und z)</a:t>
            </a:r>
          </a:p>
          <a:p>
            <a:pPr lvl="1"/>
            <a:endParaRPr lang="de-D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889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Logische Operatoren</a:t>
            </a:r>
          </a:p>
          <a:p>
            <a:pPr lvl="1"/>
            <a:r>
              <a:rPr lang="de-DE" dirty="0" smtClean="0"/>
              <a:t>&amp;&amp;, </a:t>
            </a:r>
            <a:r>
              <a:rPr lang="de-DE" dirty="0"/>
              <a:t>||, !</a:t>
            </a:r>
          </a:p>
          <a:p>
            <a:pPr lvl="1"/>
            <a:r>
              <a:rPr lang="de-DE" dirty="0"/>
              <a:t>Hier ist das Ergebnis immer ein Skalar</a:t>
            </a:r>
          </a:p>
          <a:p>
            <a:pPr lvl="1"/>
            <a:r>
              <a:rPr lang="de-DE" dirty="0" smtClean="0"/>
              <a:t>! </a:t>
            </a:r>
            <a:r>
              <a:rPr lang="de-DE" dirty="0" err="1" smtClean="0"/>
              <a:t>logic</a:t>
            </a:r>
            <a:r>
              <a:rPr lang="de-DE" dirty="0" smtClean="0"/>
              <a:t> </a:t>
            </a:r>
            <a:r>
              <a:rPr lang="de-DE" dirty="0" err="1" smtClean="0"/>
              <a:t>negation</a:t>
            </a:r>
            <a:endParaRPr lang="de-DE" dirty="0"/>
          </a:p>
          <a:p>
            <a:pPr lvl="1"/>
            <a:r>
              <a:rPr lang="de-DE" dirty="0" smtClean="0"/>
              <a:t>&amp;&amp; </a:t>
            </a:r>
            <a:r>
              <a:rPr lang="de-DE" dirty="0" err="1" smtClean="0"/>
              <a:t>logical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endParaRPr lang="de-DE" dirty="0"/>
          </a:p>
          <a:p>
            <a:pPr lvl="1"/>
            <a:r>
              <a:rPr lang="de-DE" dirty="0" smtClean="0"/>
              <a:t>|| </a:t>
            </a:r>
            <a:r>
              <a:rPr lang="de-DE" dirty="0" err="1" smtClean="0"/>
              <a:t>logical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endParaRPr lang="de-DE" dirty="0" smtClean="0"/>
          </a:p>
          <a:p>
            <a:r>
              <a:rPr lang="de-DE" dirty="0" smtClean="0"/>
              <a:t>„</a:t>
            </a:r>
            <a:r>
              <a:rPr lang="de-DE" dirty="0" err="1" smtClean="0"/>
              <a:t>Shift</a:t>
            </a:r>
            <a:r>
              <a:rPr lang="de-DE" dirty="0" smtClean="0"/>
              <a:t>“ Operator</a:t>
            </a:r>
            <a:endParaRPr lang="de-DE" dirty="0"/>
          </a:p>
          <a:p>
            <a:pPr lvl="1"/>
            <a:r>
              <a:rPr lang="de-DE" dirty="0"/>
              <a:t>Bei diesen Operationen werden die Binär-Zeichen um eine angegebene Anzahl von Bitpositionen nach links oder rechts verschoben</a:t>
            </a:r>
          </a:p>
          <a:p>
            <a:r>
              <a:rPr lang="de-DE" dirty="0"/>
              <a:t>Verkettungsoperator</a:t>
            </a:r>
          </a:p>
          <a:p>
            <a:pPr lvl="1"/>
            <a:r>
              <a:rPr lang="de-DE" dirty="0"/>
              <a:t>X[9:0] =  {a, b[3:0], c, 4'b1001} </a:t>
            </a:r>
          </a:p>
          <a:p>
            <a:r>
              <a:rPr lang="de-DE" dirty="0"/>
              <a:t>Replikationsoperator multipliziert eine </a:t>
            </a:r>
            <a:r>
              <a:rPr lang="de-DE" dirty="0" err="1"/>
              <a:t>Guppe</a:t>
            </a:r>
            <a:r>
              <a:rPr lang="de-DE" dirty="0"/>
              <a:t> </a:t>
            </a:r>
            <a:r>
              <a:rPr lang="de-DE" dirty="0" smtClean="0"/>
              <a:t>n-mal.</a:t>
            </a:r>
            <a:endParaRPr lang="de-DE" dirty="0"/>
          </a:p>
          <a:p>
            <a:pPr lvl="1"/>
            <a:r>
              <a:rPr lang="de-DE" dirty="0"/>
              <a:t>{b, {3{c, d}}} //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equivalent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{b, c, d, c, d, c, d</a:t>
            </a:r>
            <a:r>
              <a:rPr lang="de-DE" dirty="0" smtClean="0"/>
              <a:t>}</a:t>
            </a:r>
            <a:r>
              <a:rPr lang="de-DE" dirty="0"/>
              <a:t> </a:t>
            </a:r>
          </a:p>
          <a:p>
            <a:r>
              <a:rPr lang="de-DE" b="1" dirty="0" smtClean="0"/>
              <a:t>Konditionaloperator</a:t>
            </a:r>
            <a:r>
              <a:rPr lang="de-DE" b="1" dirty="0"/>
              <a:t>	</a:t>
            </a:r>
          </a:p>
          <a:p>
            <a:r>
              <a:rPr lang="de-DE" b="1" dirty="0" err="1"/>
              <a:t>cond_expr</a:t>
            </a:r>
            <a:r>
              <a:rPr lang="de-DE" b="1" dirty="0"/>
              <a:t> ? </a:t>
            </a:r>
            <a:r>
              <a:rPr lang="de-DE" b="1" dirty="0" err="1"/>
              <a:t>true_expr</a:t>
            </a:r>
            <a:r>
              <a:rPr lang="de-DE" b="1" dirty="0"/>
              <a:t> : </a:t>
            </a:r>
            <a:r>
              <a:rPr lang="de-DE" b="1" dirty="0" err="1"/>
              <a:t>false_expr</a:t>
            </a:r>
            <a:endParaRPr lang="de-DE" b="1" dirty="0"/>
          </a:p>
          <a:p>
            <a:endParaRPr lang="de-D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45141"/>
      </p:ext>
    </p:extLst>
  </p:cSld>
  <p:clrMapOvr>
    <a:masterClrMapping/>
  </p:clrMapOvr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2528</Words>
  <Application>Microsoft Office PowerPoint</Application>
  <PresentationFormat>Bildschirmpräsentation (4:3)</PresentationFormat>
  <Paragraphs>378</Paragraphs>
  <Slides>35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35</vt:i4>
      </vt:variant>
    </vt:vector>
  </HeadingPairs>
  <TitlesOfParts>
    <vt:vector size="37" baseType="lpstr">
      <vt:lpstr>Arial</vt:lpstr>
      <vt:lpstr>SDSSMALL2_2</vt:lpstr>
      <vt:lpstr>Vorlesung 4 Verilog Sprache</vt:lpstr>
      <vt:lpstr>Verilog - Abstraktionsebenen</vt:lpstr>
      <vt:lpstr>Verilog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Testbench</vt:lpstr>
      <vt:lpstr>PowerPoint-Präsentation</vt:lpstr>
      <vt:lpstr>Zähler code</vt:lpstr>
      <vt:lpstr>Zähler code</vt:lpstr>
      <vt:lpstr>Zähler code</vt:lpstr>
      <vt:lpstr>PowerPoint-Präsentation</vt:lpstr>
      <vt:lpstr>PowerPoint-Präsentation</vt:lpstr>
      <vt:lpstr>PowerPoint-Präsentation</vt:lpstr>
      <vt:lpstr>Einige Beispiele</vt:lpstr>
      <vt:lpstr>PowerPoint-Präsentation</vt:lpstr>
      <vt:lpstr>PowerPoint-Präsentation</vt:lpstr>
      <vt:lpstr>PowerPoint-Präsentation</vt:lpstr>
      <vt:lpstr>PowerPoint-Präsentation</vt:lpstr>
      <vt:lpstr>Einige Regeln für guten Code-Stil</vt:lpstr>
      <vt:lpstr>Advanced</vt:lpstr>
      <vt:lpstr>PowerPoint-Präsentation</vt:lpstr>
      <vt:lpstr>PowerPoint-Präsentation</vt:lpstr>
      <vt:lpstr>PowerPoint-Präsentation</vt:lpstr>
      <vt:lpstr>PowerPoint-Präsentation</vt:lpstr>
      <vt:lpstr>Einige nützliche Links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1451</cp:revision>
  <dcterms:created xsi:type="dcterms:W3CDTF">2010-08-30T10:07:17Z</dcterms:created>
  <dcterms:modified xsi:type="dcterms:W3CDTF">2019-05-19T19:14:27Z</dcterms:modified>
</cp:coreProperties>
</file>